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6"/>
  </p:notesMasterIdLst>
  <p:sldIdLst>
    <p:sldId id="256" r:id="rId2"/>
    <p:sldId id="257" r:id="rId3"/>
    <p:sldId id="350" r:id="rId4"/>
    <p:sldId id="376" r:id="rId5"/>
    <p:sldId id="377" r:id="rId6"/>
    <p:sldId id="316" r:id="rId7"/>
    <p:sldId id="375" r:id="rId8"/>
    <p:sldId id="351" r:id="rId9"/>
    <p:sldId id="356" r:id="rId10"/>
    <p:sldId id="355" r:id="rId11"/>
    <p:sldId id="354" r:id="rId12"/>
    <p:sldId id="353" r:id="rId13"/>
    <p:sldId id="352" r:id="rId14"/>
    <p:sldId id="366" r:id="rId15"/>
    <p:sldId id="372" r:id="rId16"/>
    <p:sldId id="263" r:id="rId17"/>
    <p:sldId id="345" r:id="rId18"/>
    <p:sldId id="346" r:id="rId19"/>
    <p:sldId id="347" r:id="rId20"/>
    <p:sldId id="380" r:id="rId21"/>
    <p:sldId id="348" r:id="rId22"/>
    <p:sldId id="374" r:id="rId23"/>
    <p:sldId id="317" r:id="rId24"/>
    <p:sldId id="273" r:id="rId25"/>
    <p:sldId id="268" r:id="rId26"/>
    <p:sldId id="318" r:id="rId27"/>
    <p:sldId id="319" r:id="rId28"/>
    <p:sldId id="320" r:id="rId29"/>
    <p:sldId id="271" r:id="rId30"/>
    <p:sldId id="321" r:id="rId31"/>
    <p:sldId id="276" r:id="rId32"/>
    <p:sldId id="322" r:id="rId33"/>
    <p:sldId id="323" r:id="rId34"/>
    <p:sldId id="279" r:id="rId35"/>
    <p:sldId id="280" r:id="rId36"/>
    <p:sldId id="343" r:id="rId37"/>
    <p:sldId id="324" r:id="rId38"/>
    <p:sldId id="325" r:id="rId39"/>
    <p:sldId id="326" r:id="rId40"/>
    <p:sldId id="284" r:id="rId41"/>
    <p:sldId id="285" r:id="rId42"/>
    <p:sldId id="327" r:id="rId43"/>
    <p:sldId id="315" r:id="rId44"/>
    <p:sldId id="342" r:id="rId45"/>
    <p:sldId id="287" r:id="rId46"/>
    <p:sldId id="288" r:id="rId47"/>
    <p:sldId id="362" r:id="rId48"/>
    <p:sldId id="290" r:id="rId49"/>
    <p:sldId id="364" r:id="rId50"/>
    <p:sldId id="328" r:id="rId51"/>
    <p:sldId id="329" r:id="rId52"/>
    <p:sldId id="378" r:id="rId53"/>
    <p:sldId id="379" r:id="rId54"/>
    <p:sldId id="294" r:id="rId55"/>
    <p:sldId id="330" r:id="rId56"/>
    <p:sldId id="296" r:id="rId57"/>
    <p:sldId id="297" r:id="rId58"/>
    <p:sldId id="298" r:id="rId59"/>
    <p:sldId id="299" r:id="rId60"/>
    <p:sldId id="361" r:id="rId61"/>
    <p:sldId id="300" r:id="rId62"/>
    <p:sldId id="331" r:id="rId63"/>
    <p:sldId id="373" r:id="rId64"/>
    <p:sldId id="303" r:id="rId65"/>
    <p:sldId id="332" r:id="rId66"/>
    <p:sldId id="333" r:id="rId67"/>
    <p:sldId id="335" r:id="rId68"/>
    <p:sldId id="336" r:id="rId69"/>
    <p:sldId id="359" r:id="rId70"/>
    <p:sldId id="341" r:id="rId71"/>
    <p:sldId id="370" r:id="rId72"/>
    <p:sldId id="360" r:id="rId73"/>
    <p:sldId id="371" r:id="rId74"/>
    <p:sldId id="369" r:id="rId7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408" y="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2.ti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9757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4664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8762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5254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6415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5348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2798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269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8203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311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569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8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7610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249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sites.google.com/site/miyminimichoel" TargetMode="Externa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year’s calendar</a:t>
            </a:r>
            <a:endParaRPr dirty="0"/>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rPr>
              <a:t>How 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3) Find 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We 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smtClean="0">
                <a:solidFill>
                  <a:schemeClr val="tx1"/>
                </a:solidFill>
              </a:rPr>
              <a:t>this</a:t>
            </a:r>
            <a:r>
              <a:rPr lang="en-US" dirty="0" smtClean="0">
                <a:solidFill>
                  <a:schemeClr val="tx1"/>
                </a:solidFill>
              </a:rPr>
              <a:t> </a:t>
            </a:r>
            <a:r>
              <a:rPr lang="en-US" dirty="0" err="1" smtClean="0">
                <a:solidFill>
                  <a:schemeClr val="tx1"/>
                </a:solidFill>
              </a:rPr>
              <a:t>Tishrei</a:t>
            </a:r>
            <a:r>
              <a:rPr lang="en-US" dirty="0" smtClean="0">
                <a:solidFill>
                  <a:schemeClr val="tx1"/>
                </a:solidFill>
              </a:rPr>
              <a:t>, we need only add twelve more months worth of time (for a regular year), or thirteen (for a leap year), 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4) Find 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a:t>
            </a:r>
          </a:p>
          <a:p>
            <a:pPr>
              <a:spcBef>
                <a:spcPts val="600"/>
              </a:spcBef>
            </a:pPr>
            <a:r>
              <a:rPr lang="en-US" dirty="0" smtClean="0">
                <a:solidFill>
                  <a:schemeClr val="tx1"/>
                </a:solidFill>
              </a:rPr>
              <a:t>However, there are four situations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the calendar now, 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5) Find </a:t>
            </a:r>
            <a:r>
              <a:rPr lang="en-US" b="1" dirty="0">
                <a:solidFill>
                  <a:schemeClr val="tx1"/>
                </a:solidFill>
              </a:rPr>
              <a:t>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days are Rosh Hashanah at the beginning and end, we can figure out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6) Determine the Torah readings.</a:t>
            </a:r>
          </a:p>
          <a:p>
            <a:pPr>
              <a:spcBef>
                <a:spcPts val="600"/>
              </a:spcBef>
            </a:pPr>
            <a:r>
              <a:rPr lang="en-US" dirty="0" smtClean="0">
                <a:solidFill>
                  <a:schemeClr val="tx1"/>
                </a:solidFill>
              </a:rPr>
              <a:t>Now that the calendar is set up, we can see how many weekly Torah readings are needed.</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 </a:t>
            </a:r>
            <a:r>
              <a:rPr lang="he-IL" dirty="0" smtClean="0">
                <a:solidFill>
                  <a:schemeClr val="tx1"/>
                </a:solidFill>
              </a:rPr>
              <a:t>קדמונים</a:t>
            </a:r>
            <a:r>
              <a:rPr lang="en-US" dirty="0" smtClean="0">
                <a:solidFill>
                  <a:schemeClr val="tx1"/>
                </a:solidFill>
              </a:rPr>
              <a:t> gave some rules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a:t>
            </a:r>
            <a:r>
              <a:rPr lang="en-US" dirty="0" err="1">
                <a:solidFill>
                  <a:schemeClr val="tx1"/>
                </a:solidFill>
              </a:rPr>
              <a:t>c</a:t>
            </a:r>
            <a:r>
              <a:rPr lang="en-US" dirty="0" err="1" smtClean="0">
                <a:solidFill>
                  <a:schemeClr val="tx1"/>
                </a:solidFill>
              </a:rPr>
              <a:t>hutzah</a:t>
            </a:r>
            <a:r>
              <a:rPr lang="en-US" dirty="0" smtClean="0">
                <a:solidFill>
                  <a:schemeClr val="tx1"/>
                </a:solidFill>
              </a:rPr>
              <a:t> </a:t>
            </a:r>
            <a:r>
              <a:rPr lang="en-US" dirty="0" err="1">
                <a:solidFill>
                  <a:schemeClr val="tx1"/>
                </a:solidFill>
              </a:rPr>
              <a:t>l</a:t>
            </a:r>
            <a:r>
              <a:rPr lang="en-US" dirty="0" err="1" smtClean="0">
                <a:solidFill>
                  <a:schemeClr val="tx1"/>
                </a:solidFill>
              </a:rPr>
              <a:t>a’aretz</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7) Connect </a:t>
            </a:r>
            <a:r>
              <a:rPr lang="en-US" b="1" dirty="0">
                <a:solidFill>
                  <a:schemeClr val="tx1"/>
                </a:solidFill>
              </a:rPr>
              <a:t>the calendar to the </a:t>
            </a:r>
            <a:r>
              <a:rPr lang="en-US" b="1" dirty="0" smtClean="0">
                <a:solidFill>
                  <a:schemeClr val="tx1"/>
                </a:solidFill>
              </a:rPr>
              <a:t>English (civil) calendar.</a:t>
            </a:r>
          </a:p>
          <a:p>
            <a:pPr>
              <a:spcBef>
                <a:spcPts val="600"/>
              </a:spcBef>
            </a:pPr>
            <a:r>
              <a:rPr lang="en-US" dirty="0" smtClean="0">
                <a:solidFill>
                  <a:schemeClr val="tx1"/>
                </a:solidFill>
              </a:rPr>
              <a:t>We are not actually going to do this step – just explain it.</a:t>
            </a:r>
          </a:p>
          <a:p>
            <a:pPr>
              <a:spcBef>
                <a:spcPts val="600"/>
              </a:spcBef>
            </a:pPr>
            <a:r>
              <a:rPr lang="en-US" dirty="0" smtClean="0">
                <a:solidFill>
                  <a:schemeClr val="tx1"/>
                </a:solidFill>
              </a:rPr>
              <a:t>We find the date when we start saying </a:t>
            </a:r>
            <a:r>
              <a:rPr lang="en-US" dirty="0" err="1" smtClean="0">
                <a:solidFill>
                  <a:schemeClr val="tx1"/>
                </a:solidFill>
              </a:rPr>
              <a:t>V’sein</a:t>
            </a:r>
            <a:r>
              <a:rPr lang="en-US" dirty="0" smtClean="0">
                <a:solidFill>
                  <a:schemeClr val="tx1"/>
                </a:solidFill>
              </a:rPr>
              <a:t> </a:t>
            </a:r>
            <a:r>
              <a:rPr lang="en-US" dirty="0" err="1" smtClean="0">
                <a:solidFill>
                  <a:schemeClr val="tx1"/>
                </a:solidFill>
              </a:rPr>
              <a:t>tal</a:t>
            </a:r>
            <a:r>
              <a:rPr lang="en-US" dirty="0" smtClean="0">
                <a:solidFill>
                  <a:schemeClr val="tx1"/>
                </a:solidFill>
              </a:rPr>
              <a:t> </a:t>
            </a:r>
            <a:r>
              <a:rPr lang="en-US" dirty="0" err="1" smtClean="0">
                <a:solidFill>
                  <a:schemeClr val="tx1"/>
                </a:solidFill>
              </a:rPr>
              <a:t>umatar</a:t>
            </a:r>
            <a:r>
              <a:rPr lang="en-US" dirty="0" smtClean="0">
                <a:solidFill>
                  <a:schemeClr val="tx1"/>
                </a:solidFill>
              </a:rPr>
              <a:t>, using the old </a:t>
            </a:r>
            <a:r>
              <a:rPr lang="en-US" i="1" dirty="0" smtClean="0">
                <a:solidFill>
                  <a:schemeClr val="tx1"/>
                </a:solidFill>
              </a:rPr>
              <a:t>Julian</a:t>
            </a:r>
            <a:r>
              <a:rPr lang="en-US" dirty="0" smtClean="0">
                <a:solidFill>
                  <a:schemeClr val="tx1"/>
                </a:solidFill>
              </a:rPr>
              <a:t> calendar.</a:t>
            </a:r>
          </a:p>
          <a:p>
            <a:pPr>
              <a:spcBef>
                <a:spcPts val="600"/>
              </a:spcBef>
            </a:pPr>
            <a:r>
              <a:rPr lang="en-US" dirty="0" smtClean="0">
                <a:solidFill>
                  <a:schemeClr val="tx1"/>
                </a:solidFill>
              </a:rPr>
              <a:t>Convert to today’s Gregorian calendar (used since 1582).</a:t>
            </a:r>
          </a:p>
          <a:p>
            <a:pPr>
              <a:spcBef>
                <a:spcPts val="600"/>
              </a:spcBef>
            </a:pPr>
            <a:r>
              <a:rPr lang="en-US" dirty="0" smtClean="0">
                <a:solidFill>
                  <a:schemeClr val="tx1"/>
                </a:solidFill>
              </a:rPr>
              <a:t>Use that to find any other date, like January 1.</a:t>
            </a:r>
            <a:endParaRPr lang="en-US" dirty="0">
              <a:solidFill>
                <a:schemeClr val="tx1"/>
              </a:solidFill>
            </a:endParaRPr>
          </a:p>
        </p:txBody>
      </p:sp>
    </p:spTree>
    <p:extLst>
      <p:ext uri="{BB962C8B-B14F-4D97-AF65-F5344CB8AC3E}">
        <p14:creationId xmlns:p14="http://schemas.microsoft.com/office/powerpoint/2010/main" val="36778362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22809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Okay, let’s get started!</a:t>
            </a:r>
          </a:p>
          <a:p>
            <a:pPr marL="0" lvl="0" indent="0" algn="l" rtl="0">
              <a:spcBef>
                <a:spcPts val="0"/>
              </a:spcBef>
              <a:spcAft>
                <a:spcPts val="0"/>
              </a:spcAft>
              <a:buNone/>
            </a:pPr>
            <a:r>
              <a:rPr lang="en" dirty="0" smtClean="0">
                <a:solidFill>
                  <a:srgbClr val="000000"/>
                </a:solidFill>
              </a:rPr>
              <a:t>We’ll go through </a:t>
            </a:r>
            <a:r>
              <a:rPr lang="en" dirty="0">
                <a:solidFill>
                  <a:srgbClr val="000000"/>
                </a:solidFill>
              </a:rPr>
              <a:t>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7153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000000"/>
                </a:solidFill>
              </a:rPr>
              <a:t>How to calculate</a:t>
            </a:r>
            <a:endParaRPr b="1" dirty="0">
              <a:solidFill>
                <a:srgbClr val="000000"/>
              </a:solidFill>
            </a:endParaRPr>
          </a:p>
          <a:p>
            <a:pPr marL="285750" indent="-285750">
              <a:spcBef>
                <a:spcPts val="1600"/>
              </a:spcBef>
              <a:buClr>
                <a:schemeClr val="dk1"/>
              </a:buClr>
              <a:buSzPts val="1100"/>
            </a:pPr>
            <a:r>
              <a:rPr lang="en" dirty="0">
                <a:solidFill>
                  <a:srgbClr val="000000"/>
                </a:solidFill>
              </a:rPr>
              <a:t>We 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(reverse </a:t>
            </a:r>
            <a:r>
              <a:rPr lang="en" dirty="0">
                <a:solidFill>
                  <a:srgbClr val="000000"/>
                </a:solidFill>
              </a:rPr>
              <a:t>order in </a:t>
            </a:r>
            <a:r>
              <a:rPr lang="en" dirty="0" smtClean="0">
                <a:solidFill>
                  <a:srgbClr val="000000"/>
                </a:solidFill>
              </a:rPr>
              <a:t>Hebrew).</a:t>
            </a:r>
          </a:p>
          <a:p>
            <a:pPr marL="285750" indent="-285750">
              <a:spcBef>
                <a:spcPts val="1600"/>
              </a:spcBef>
              <a:buClr>
                <a:schemeClr val="dk1"/>
              </a:buClr>
              <a:buSzPts val="1100"/>
            </a:pPr>
            <a:r>
              <a:rPr lang="en-US" dirty="0" smtClean="0">
                <a:solidFill>
                  <a:srgbClr val="000000"/>
                </a:solidFill>
              </a:rPr>
              <a:t>1 </a:t>
            </a:r>
            <a:r>
              <a:rPr lang="en-US" dirty="0" err="1" smtClean="0">
                <a:solidFill>
                  <a:srgbClr val="000000"/>
                </a:solidFill>
              </a:rPr>
              <a:t>chelek</a:t>
            </a:r>
            <a:r>
              <a:rPr lang="en-US" dirty="0" smtClean="0">
                <a:solidFill>
                  <a:srgbClr val="000000"/>
                </a:solidFill>
              </a:rPr>
              <a:t> = 3</a:t>
            </a:r>
            <a:r>
              <a:rPr lang="en-US" dirty="0">
                <a:solidFill>
                  <a:srgbClr val="000000"/>
                </a:solidFill>
              </a:rPr>
              <a:t>⅓ sec</a:t>
            </a:r>
            <a:r>
              <a:rPr lang="en-US" dirty="0" smtClean="0">
                <a:solidFill>
                  <a:srgbClr val="000000"/>
                </a:solidFill>
              </a:rPr>
              <a:t>., 1080 </a:t>
            </a:r>
            <a:r>
              <a:rPr lang="en-US" dirty="0" err="1">
                <a:solidFill>
                  <a:srgbClr val="000000"/>
                </a:solidFill>
              </a:rPr>
              <a:t>chalakim</a:t>
            </a:r>
            <a:r>
              <a:rPr lang="en-US" dirty="0">
                <a:solidFill>
                  <a:srgbClr val="000000"/>
                </a:solidFill>
              </a:rPr>
              <a:t> </a:t>
            </a:r>
            <a:r>
              <a:rPr lang="en-US" dirty="0" smtClean="0">
                <a:solidFill>
                  <a:srgbClr val="000000"/>
                </a:solidFill>
              </a:rPr>
              <a:t>= </a:t>
            </a:r>
            <a:r>
              <a:rPr lang="en-US" dirty="0">
                <a:solidFill>
                  <a:srgbClr val="000000"/>
                </a:solidFill>
              </a:rPr>
              <a:t>1 </a:t>
            </a:r>
            <a:r>
              <a:rPr lang="en-US" dirty="0" smtClean="0">
                <a:solidFill>
                  <a:srgbClr val="000000"/>
                </a:solidFill>
              </a:rPr>
              <a:t>hour, </a:t>
            </a:r>
            <a:r>
              <a:rPr lang="en-US" dirty="0">
                <a:solidFill>
                  <a:srgbClr val="000000"/>
                </a:solidFill>
              </a:rPr>
              <a:t>24 hours = 1 </a:t>
            </a:r>
            <a:r>
              <a:rPr lang="en-US" dirty="0" smtClean="0">
                <a:solidFill>
                  <a:srgbClr val="000000"/>
                </a:solidFill>
              </a:rPr>
              <a:t>day.</a:t>
            </a:r>
            <a:endParaRPr lang="en-US" dirty="0">
              <a:solidFill>
                <a:srgbClr val="000000"/>
              </a:solidFill>
            </a:endParaRPr>
          </a:p>
          <a:p>
            <a:pPr marL="285750" indent="-285750">
              <a:spcBef>
                <a:spcPts val="1600"/>
              </a:spcBef>
              <a:buClr>
                <a:schemeClr val="dk1"/>
              </a:buClr>
              <a:buSzPts val="1100"/>
            </a:pPr>
            <a:r>
              <a:rPr lang="en" dirty="0" smtClean="0">
                <a:solidFill>
                  <a:srgbClr val="000000"/>
                </a:solidFill>
              </a:rPr>
              <a:t>The hours </a:t>
            </a:r>
            <a:r>
              <a:rPr lang="en" dirty="0">
                <a:solidFill>
                  <a:srgbClr val="000000"/>
                </a:solidFill>
              </a:rPr>
              <a:t>are </a:t>
            </a:r>
            <a:r>
              <a:rPr lang="en" dirty="0" smtClean="0">
                <a:solidFill>
                  <a:srgbClr val="000000"/>
                </a:solidFill>
              </a:rPr>
              <a:t>measured starting from </a:t>
            </a:r>
            <a:r>
              <a:rPr lang="en" b="1" dirty="0">
                <a:solidFill>
                  <a:srgbClr val="000000"/>
                </a:solidFill>
              </a:rPr>
              <a:t>6 </a:t>
            </a:r>
            <a:r>
              <a:rPr lang="en" b="1" dirty="0" smtClean="0">
                <a:solidFill>
                  <a:srgbClr val="000000"/>
                </a:solidFill>
              </a:rPr>
              <a:t>pm </a:t>
            </a:r>
            <a:r>
              <a:rPr lang="en" dirty="0" smtClean="0">
                <a:solidFill>
                  <a:srgbClr val="000000"/>
                </a:solidFill>
              </a:rPr>
              <a:t>(</a:t>
            </a:r>
            <a:r>
              <a:rPr lang="en" i="1" dirty="0" smtClean="0">
                <a:solidFill>
                  <a:srgbClr val="000000"/>
                </a:solidFill>
              </a:rPr>
              <a:t>not</a:t>
            </a:r>
            <a:r>
              <a:rPr lang="en" dirty="0" smtClean="0">
                <a:solidFill>
                  <a:srgbClr val="000000"/>
                </a:solidFill>
              </a:rPr>
              <a:t> the more usual </a:t>
            </a:r>
            <a:r>
              <a:rPr lang="he-IL" dirty="0" smtClean="0">
                <a:solidFill>
                  <a:srgbClr val="000000"/>
                </a:solidFill>
              </a:rPr>
              <a:t>שעות זמניות</a:t>
            </a:r>
            <a:r>
              <a:rPr lang="en-US" dirty="0" smtClean="0">
                <a:solidFill>
                  <a:srgbClr val="000000"/>
                </a:solidFill>
              </a:rPr>
              <a:t>, which are based on sunrise and sunset or darkness)</a:t>
            </a:r>
            <a:r>
              <a:rPr lang="en" i="1" dirty="0" smtClean="0">
                <a:solidFill>
                  <a:srgbClr val="000000"/>
                </a:solidFill>
              </a:rPr>
              <a:t>,</a:t>
            </a:r>
            <a:r>
              <a:rPr lang="en" dirty="0" smtClean="0">
                <a:solidFill>
                  <a:srgbClr val="000000"/>
                </a:solidFill>
              </a:rPr>
              <a:t> so 18 = 12 noon, etc.</a:t>
            </a:r>
          </a:p>
          <a:p>
            <a:pPr marL="285750" indent="-285750">
              <a:spcBef>
                <a:spcPts val="1600"/>
              </a:spcBef>
              <a:buClr>
                <a:schemeClr val="dk1"/>
              </a:buClr>
              <a:buSzPts val="1100"/>
            </a:pPr>
            <a:r>
              <a:rPr lang="en" dirty="0">
                <a:solidFill>
                  <a:srgbClr val="000000"/>
                </a:solidFill>
              </a:rPr>
              <a:t>All our calculations </a:t>
            </a:r>
            <a:r>
              <a:rPr lang="en" dirty="0" smtClean="0">
                <a:solidFill>
                  <a:srgbClr val="000000"/>
                </a:solidFill>
              </a:rPr>
              <a:t>use </a:t>
            </a:r>
            <a:r>
              <a:rPr lang="en" dirty="0">
                <a:solidFill>
                  <a:srgbClr val="000000"/>
                </a:solidFill>
              </a:rPr>
              <a:t>this triplet of numbers.</a:t>
            </a:r>
          </a:p>
          <a:p>
            <a:pPr marL="285750" indent="-285750">
              <a:spcBef>
                <a:spcPts val="1600"/>
              </a:spcBef>
              <a:buClr>
                <a:schemeClr val="dk1"/>
              </a:buClr>
              <a:buSzPts val="1100"/>
            </a:pP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It</a:t>
            </a:r>
            <a:r>
              <a:rPr lang="en" dirty="0" smtClean="0">
                <a:solidFill>
                  <a:srgbClr val="000000"/>
                </a:solidFill>
              </a:rPr>
              <a:t> is enough to determine the time within the week.</a:t>
            </a: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a:t>
            </a:r>
            <a:r>
              <a:rPr lang="en" dirty="0" smtClean="0">
                <a:solidFill>
                  <a:schemeClr val="tx1"/>
                </a:solidFill>
              </a:rPr>
              <a:t>chalakim </a:t>
            </a:r>
            <a:r>
              <a:rPr lang="en" b="1" dirty="0" smtClean="0">
                <a:solidFill>
                  <a:schemeClr val="tx1"/>
                </a:solidFill>
              </a:rPr>
              <a:t>(</a:t>
            </a:r>
            <a:r>
              <a:rPr lang="he-IL" b="1" dirty="0" smtClean="0">
                <a:solidFill>
                  <a:schemeClr val="tx1"/>
                </a:solidFill>
              </a:rPr>
              <a:t>די"ח תמ"ג</a:t>
            </a:r>
            <a:r>
              <a:rPr lang="en" b="1" dirty="0" smtClean="0">
                <a:solidFill>
                  <a:schemeClr val="tx1"/>
                </a:solidFill>
              </a:rPr>
              <a:t>) </a:t>
            </a:r>
            <a:r>
              <a:rPr lang="en" dirty="0" smtClean="0">
                <a:solidFill>
                  <a:schemeClr val="tx1"/>
                </a:solidFill>
              </a:rPr>
              <a:t>or (</a:t>
            </a:r>
            <a:r>
              <a:rPr lang="he-IL" b="1" dirty="0" smtClean="0">
                <a:solidFill>
                  <a:schemeClr val="tx1"/>
                </a:solidFill>
              </a:rPr>
              <a:t>ד, יח</a:t>
            </a:r>
            <a:r>
              <a:rPr lang="he-IL" b="1" dirty="0">
                <a:solidFill>
                  <a:schemeClr val="tx1"/>
                </a:solidFill>
              </a:rPr>
              <a:t>, תמג</a:t>
            </a:r>
            <a:r>
              <a:rPr lang="en" dirty="0">
                <a:solidFill>
                  <a:schemeClr val="tx1"/>
                </a:solidFill>
              </a:rPr>
              <a:t>) to 5 days, 20 hours, 742 chalakim </a:t>
            </a:r>
            <a:r>
              <a:rPr lang="en-US" dirty="0" smtClean="0">
                <a:solidFill>
                  <a:schemeClr val="tx1"/>
                </a:solidFill>
              </a:rPr>
              <a:t>(</a:t>
            </a:r>
            <a:r>
              <a:rPr lang="he-IL" b="1"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 Just keep carrying.</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a:t>
            </a:r>
            <a:endParaRPr dirty="0"/>
          </a:p>
        </p:txBody>
      </p:sp>
      <p:sp>
        <p:nvSpPr>
          <p:cNvPr id="85" name="Google Shape;85;p18"/>
          <p:cNvSpPr txBox="1">
            <a:spLocks noGrp="1"/>
          </p:cNvSpPr>
          <p:nvPr>
            <p:ph type="body" idx="1"/>
          </p:nvPr>
        </p:nvSpPr>
        <p:spPr>
          <a:xfrm>
            <a:off x="311700" y="1143231"/>
            <a:ext cx="8520600" cy="3416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600" dirty="0">
                <a:solidFill>
                  <a:srgbClr val="000000"/>
                </a:solidFill>
              </a:rPr>
              <a:t>Everything we </a:t>
            </a:r>
            <a:r>
              <a:rPr lang="en" sz="1600" dirty="0" smtClean="0">
                <a:solidFill>
                  <a:srgbClr val="000000"/>
                </a:solidFill>
              </a:rPr>
              <a:t>need </a:t>
            </a:r>
            <a:r>
              <a:rPr lang="en" sz="1600" dirty="0">
                <a:solidFill>
                  <a:srgbClr val="000000"/>
                </a:solidFill>
              </a:rPr>
              <a:t>for the molad are </a:t>
            </a:r>
            <a:r>
              <a:rPr lang="en" sz="1600" dirty="0" smtClean="0">
                <a:solidFill>
                  <a:srgbClr val="000000"/>
                </a:solidFill>
              </a:rPr>
              <a:t>sums of multiples </a:t>
            </a:r>
            <a:r>
              <a:rPr lang="en" sz="1600" dirty="0">
                <a:solidFill>
                  <a:srgbClr val="000000"/>
                </a:solidFill>
              </a:rPr>
              <a:t>of the following </a:t>
            </a:r>
            <a:r>
              <a:rPr lang="en" sz="1600" i="1" dirty="0">
                <a:solidFill>
                  <a:srgbClr val="000000"/>
                </a:solidFill>
              </a:rPr>
              <a:t>five </a:t>
            </a:r>
            <a:r>
              <a:rPr lang="en" sz="1600" i="1" dirty="0" smtClean="0">
                <a:solidFill>
                  <a:srgbClr val="000000"/>
                </a:solidFill>
              </a:rPr>
              <a:t>shifts. </a:t>
            </a:r>
            <a:endParaRPr sz="1600" dirty="0">
              <a:solidFill>
                <a:srgbClr val="000000"/>
              </a:solidFill>
            </a:endParaRPr>
          </a:p>
          <a:p>
            <a:pPr marL="412750" indent="-285750">
              <a:spcBef>
                <a:spcPts val="600"/>
              </a:spcBef>
              <a:buClr>
                <a:srgbClr val="000000"/>
              </a:buClr>
              <a:buSzPts val="1600"/>
            </a:pPr>
            <a:r>
              <a:rPr lang="en" sz="1600" dirty="0" smtClean="0">
                <a:solidFill>
                  <a:srgbClr val="000000"/>
                </a:solidFill>
              </a:rPr>
              <a:t>One </a:t>
            </a:r>
            <a:r>
              <a:rPr lang="en" sz="1600" dirty="0">
                <a:solidFill>
                  <a:srgbClr val="000000"/>
                </a:solidFill>
              </a:rPr>
              <a:t>molad </a:t>
            </a:r>
            <a:r>
              <a:rPr lang="en" sz="1600" dirty="0" smtClean="0">
                <a:solidFill>
                  <a:srgbClr val="000000"/>
                </a:solidFill>
              </a:rPr>
              <a:t>– shift for one </a:t>
            </a:r>
            <a:r>
              <a:rPr lang="en" sz="1600" dirty="0">
                <a:solidFill>
                  <a:srgbClr val="000000"/>
                </a:solidFill>
              </a:rPr>
              <a:t>lunar </a:t>
            </a:r>
            <a:r>
              <a:rPr lang="en" sz="1600" dirty="0" smtClean="0">
                <a:solidFill>
                  <a:srgbClr val="000000"/>
                </a:solidFill>
              </a:rPr>
              <a:t>month = </a:t>
            </a:r>
            <a:r>
              <a:rPr lang="he-IL" sz="1600" dirty="0" smtClean="0">
                <a:solidFill>
                  <a:srgbClr val="000000"/>
                </a:solidFill>
              </a:rPr>
              <a:t>אי"ב תשצ"ג</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1 </a:t>
            </a:r>
            <a:r>
              <a:rPr lang="en" sz="1600" dirty="0">
                <a:solidFill>
                  <a:srgbClr val="000000"/>
                </a:solidFill>
              </a:rPr>
              <a:t>day (really 29 days - but we ignore the weeks), 12 hours, 793 </a:t>
            </a:r>
            <a:r>
              <a:rPr lang="en" sz="1600" dirty="0" smtClean="0">
                <a:solidFill>
                  <a:srgbClr val="000000"/>
                </a:solidFill>
              </a:rPr>
              <a:t>chalakim</a:t>
            </a:r>
            <a:endParaRPr sz="1600" dirty="0" smtClean="0">
              <a:solidFill>
                <a:srgbClr val="000000"/>
              </a:solidFill>
            </a:endParaRPr>
          </a:p>
          <a:p>
            <a:pPr marL="412750" indent="-285750">
              <a:spcBef>
                <a:spcPts val="600"/>
              </a:spcBef>
              <a:buClr>
                <a:srgbClr val="000000"/>
              </a:buClr>
              <a:buSzPts val="1600"/>
            </a:pPr>
            <a:r>
              <a:rPr lang="en" sz="1600" dirty="0" smtClean="0">
                <a:solidFill>
                  <a:srgbClr val="000000"/>
                </a:solidFill>
              </a:rPr>
              <a:t>Shana peshutah - 12 of these months = </a:t>
            </a:r>
            <a:r>
              <a:rPr lang="he-IL" sz="1600" dirty="0" smtClean="0">
                <a:solidFill>
                  <a:srgbClr val="000000"/>
                </a:solidFill>
              </a:rPr>
              <a:t>ד"ח תתע"ו</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4 </a:t>
            </a:r>
            <a:r>
              <a:rPr lang="en" sz="1600" dirty="0">
                <a:solidFill>
                  <a:srgbClr val="000000"/>
                </a:solidFill>
              </a:rPr>
              <a:t>days, 8 hours, 876 chalakim</a:t>
            </a:r>
            <a:endParaRPr sz="1600" dirty="0">
              <a:solidFill>
                <a:srgbClr val="000000"/>
              </a:solidFill>
            </a:endParaRPr>
          </a:p>
          <a:p>
            <a:pPr marL="412750" indent="-285750">
              <a:spcBef>
                <a:spcPts val="600"/>
              </a:spcBef>
              <a:buClr>
                <a:srgbClr val="000000"/>
              </a:buClr>
              <a:buSzPts val="1600"/>
            </a:pPr>
            <a:r>
              <a:rPr lang="en" sz="1600" dirty="0">
                <a:solidFill>
                  <a:srgbClr val="000000"/>
                </a:solidFill>
              </a:rPr>
              <a:t>Shana m'uberes - 13 of these </a:t>
            </a:r>
            <a:r>
              <a:rPr lang="en" sz="1600" dirty="0" smtClean="0">
                <a:solidFill>
                  <a:srgbClr val="000000"/>
                </a:solidFill>
              </a:rPr>
              <a:t>months</a:t>
            </a:r>
            <a:r>
              <a:rPr lang="en" sz="1600" dirty="0">
                <a:solidFill>
                  <a:srgbClr val="000000"/>
                </a:solidFill>
              </a:rPr>
              <a:t> </a:t>
            </a:r>
            <a:r>
              <a:rPr lang="en" sz="1600" dirty="0" smtClean="0">
                <a:solidFill>
                  <a:srgbClr val="000000"/>
                </a:solidFill>
              </a:rPr>
              <a:t>= </a:t>
            </a:r>
            <a:r>
              <a:rPr lang="he-IL" sz="1600" dirty="0" smtClean="0">
                <a:solidFill>
                  <a:srgbClr val="000000"/>
                </a:solidFill>
              </a:rPr>
              <a:t>הכ"א תקפ"ט</a:t>
            </a:r>
            <a:r>
              <a:rPr lang="en-US" sz="1600" dirty="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5 </a:t>
            </a:r>
            <a:r>
              <a:rPr lang="en" sz="1600" dirty="0">
                <a:solidFill>
                  <a:srgbClr val="000000"/>
                </a:solidFill>
              </a:rPr>
              <a:t>days, 21 hours, 589 chalakim</a:t>
            </a:r>
            <a:endParaRPr sz="1600" dirty="0">
              <a:solidFill>
                <a:srgbClr val="000000"/>
              </a:solidFill>
            </a:endParaRPr>
          </a:p>
          <a:p>
            <a:pPr marL="412750" indent="-285750">
              <a:spcBef>
                <a:spcPts val="600"/>
              </a:spcBef>
              <a:buClr>
                <a:srgbClr val="000000"/>
              </a:buClr>
              <a:buSzPts val="1600"/>
            </a:pPr>
            <a:r>
              <a:rPr lang="en" sz="1600" dirty="0">
                <a:solidFill>
                  <a:srgbClr val="000000"/>
                </a:solidFill>
              </a:rPr>
              <a:t>19 year cycle - 19 </a:t>
            </a:r>
            <a:r>
              <a:rPr lang="en" sz="1600" dirty="0" smtClean="0">
                <a:solidFill>
                  <a:srgbClr val="000000"/>
                </a:solidFill>
              </a:rPr>
              <a:t>years </a:t>
            </a:r>
            <a:r>
              <a:rPr lang="en" sz="1600" dirty="0">
                <a:solidFill>
                  <a:srgbClr val="000000"/>
                </a:solidFill>
              </a:rPr>
              <a:t>with 7 m'ubaros and 12 </a:t>
            </a:r>
            <a:r>
              <a:rPr lang="en" sz="1600" dirty="0" smtClean="0">
                <a:solidFill>
                  <a:srgbClr val="000000"/>
                </a:solidFill>
              </a:rPr>
              <a:t>peshutos = </a:t>
            </a:r>
            <a:r>
              <a:rPr lang="he-IL" sz="1600" dirty="0" smtClean="0">
                <a:solidFill>
                  <a:srgbClr val="000000"/>
                </a:solidFill>
              </a:rPr>
              <a:t>בי"ו תקצ"ה</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2 </a:t>
            </a:r>
            <a:r>
              <a:rPr lang="en" sz="1600" dirty="0">
                <a:solidFill>
                  <a:srgbClr val="000000"/>
                </a:solidFill>
              </a:rPr>
              <a:t>days, 16 hours, 595 </a:t>
            </a:r>
            <a:r>
              <a:rPr lang="en" sz="1600" dirty="0" smtClean="0">
                <a:solidFill>
                  <a:srgbClr val="000000"/>
                </a:solidFill>
              </a:rPr>
              <a:t>chalakim. And -</a:t>
            </a:r>
            <a:endParaRPr sz="1600" dirty="0" smtClean="0">
              <a:solidFill>
                <a:srgbClr val="000000"/>
              </a:solidFill>
            </a:endParaRPr>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shifts, cont.</a:t>
            </a:r>
            <a:endParaRPr dirty="0"/>
          </a:p>
        </p:txBody>
      </p:sp>
      <p:sp>
        <p:nvSpPr>
          <p:cNvPr id="85" name="Google Shape;85;p18"/>
          <p:cNvSpPr txBox="1">
            <a:spLocks noGrp="1"/>
          </p:cNvSpPr>
          <p:nvPr>
            <p:ph type="body" idx="1"/>
          </p:nvPr>
        </p:nvSpPr>
        <p:spPr>
          <a:xfrm>
            <a:off x="311700" y="1143230"/>
            <a:ext cx="8520600" cy="3625993"/>
          </a:xfrm>
          <a:prstGeom prst="rect">
            <a:avLst/>
          </a:prstGeom>
        </p:spPr>
        <p:txBody>
          <a:bodyPr spcFirstLastPara="1" wrap="square" lIns="91425" tIns="91425" rIns="91425" bIns="91425" anchor="t" anchorCtr="0">
            <a:noAutofit/>
          </a:bodyPr>
          <a:lstStyle/>
          <a:p>
            <a:pPr marL="412750" indent="-285750">
              <a:spcBef>
                <a:spcPts val="600"/>
              </a:spcBef>
              <a:buClr>
                <a:srgbClr val="000000"/>
              </a:buClr>
              <a:buSzPts val="1600"/>
            </a:pPr>
            <a:r>
              <a:rPr lang="en-US" sz="1600" dirty="0" smtClean="0">
                <a:solidFill>
                  <a:srgbClr val="000000"/>
                </a:solidFill>
              </a:rPr>
              <a:t>The </a:t>
            </a:r>
            <a:r>
              <a:rPr lang="en-US" sz="1600" dirty="0">
                <a:solidFill>
                  <a:srgbClr val="000000"/>
                </a:solidFill>
              </a:rPr>
              <a:t>calendar’s</a:t>
            </a:r>
            <a:r>
              <a:rPr lang="en-US" sz="1600" i="1" dirty="0">
                <a:solidFill>
                  <a:srgbClr val="000000"/>
                </a:solidFill>
              </a:rPr>
              <a:t> starting point</a:t>
            </a:r>
            <a:r>
              <a:rPr lang="en-US" sz="1600" dirty="0">
                <a:solidFill>
                  <a:srgbClr val="000000"/>
                </a:solidFill>
              </a:rPr>
              <a:t> is set near the beginning of the _year_ zero, but at </a:t>
            </a:r>
            <a:r>
              <a:rPr lang="he-IL" sz="1600" dirty="0">
                <a:solidFill>
                  <a:srgbClr val="000000"/>
                </a:solidFill>
              </a:rPr>
              <a:t>בהר"ד</a:t>
            </a:r>
            <a:r>
              <a:rPr lang="en-US" sz="1600" dirty="0">
                <a:solidFill>
                  <a:srgbClr val="000000"/>
                </a:solidFill>
              </a:rPr>
              <a:t>: Monday, 5 hours, 204 </a:t>
            </a:r>
            <a:r>
              <a:rPr lang="en-US" sz="1600" dirty="0" err="1" smtClean="0">
                <a:solidFill>
                  <a:srgbClr val="000000"/>
                </a:solidFill>
              </a:rPr>
              <a:t>chalakim</a:t>
            </a:r>
            <a:r>
              <a:rPr lang="en-US" sz="1600" dirty="0" smtClean="0">
                <a:solidFill>
                  <a:srgbClr val="000000"/>
                </a:solidFill>
              </a:rPr>
              <a:t>.</a:t>
            </a:r>
          </a:p>
          <a:p>
            <a:pPr marL="412750" indent="-285750">
              <a:buClr>
                <a:srgbClr val="000000"/>
              </a:buClr>
              <a:buSzPts val="1600"/>
            </a:pPr>
            <a:r>
              <a:rPr lang="en-US" sz="1600" dirty="0" smtClean="0">
                <a:solidFill>
                  <a:srgbClr val="000000"/>
                </a:solidFill>
              </a:rPr>
              <a:t>This is an </a:t>
            </a:r>
            <a:r>
              <a:rPr lang="en-US" sz="1600" i="1" dirty="0" smtClean="0">
                <a:solidFill>
                  <a:srgbClr val="000000"/>
                </a:solidFill>
              </a:rPr>
              <a:t>imaginary time,</a:t>
            </a:r>
            <a:r>
              <a:rPr lang="en-US" sz="1600" dirty="0" smtClean="0">
                <a:solidFill>
                  <a:srgbClr val="000000"/>
                </a:solidFill>
              </a:rPr>
              <a:t> before the world was created. Chazal could just as well have started from their own time, call it 4200, and gone forward – but then you would have had to subtract 4200 from the number of this year in the calculations. For convenience, they tracked backward in time to zero, so you wouldn’t have to subtract.</a:t>
            </a:r>
            <a:endParaRPr lang="en-US" sz="1600" dirty="0">
              <a:solidFill>
                <a:srgbClr val="000000"/>
              </a:solidFill>
            </a:endParaRPr>
          </a:p>
          <a:p>
            <a:pPr marL="412750" indent="-285750">
              <a:buClr>
                <a:srgbClr val="000000"/>
              </a:buClr>
              <a:buSzPts val="1600"/>
            </a:pPr>
            <a:r>
              <a:rPr lang="en-US" sz="1600" dirty="0" smtClean="0">
                <a:solidFill>
                  <a:srgbClr val="000000"/>
                </a:solidFill>
              </a:rPr>
              <a:t>The time </a:t>
            </a:r>
            <a:r>
              <a:rPr lang="he-IL" sz="1600" dirty="0" smtClean="0">
                <a:solidFill>
                  <a:srgbClr val="000000"/>
                </a:solidFill>
              </a:rPr>
              <a:t>בהר"ד</a:t>
            </a:r>
            <a:r>
              <a:rPr lang="en-US" sz="1600" dirty="0" smtClean="0">
                <a:solidFill>
                  <a:srgbClr val="000000"/>
                </a:solidFill>
              </a:rPr>
              <a:t> is arbitrary, just matches with whenever </a:t>
            </a:r>
            <a:r>
              <a:rPr lang="en-US" sz="1600" dirty="0">
                <a:solidFill>
                  <a:srgbClr val="000000"/>
                </a:solidFill>
              </a:rPr>
              <a:t>they </a:t>
            </a:r>
            <a:r>
              <a:rPr lang="en-US" sz="1600" dirty="0" smtClean="0">
                <a:solidFill>
                  <a:srgbClr val="000000"/>
                </a:solidFill>
              </a:rPr>
              <a:t>really started</a:t>
            </a:r>
            <a:r>
              <a:rPr lang="en-US" sz="1600" dirty="0">
                <a:solidFill>
                  <a:srgbClr val="000000"/>
                </a:solidFill>
              </a:rPr>
              <a:t>. </a:t>
            </a:r>
            <a:r>
              <a:rPr lang="en-US" sz="1600" dirty="0" smtClean="0">
                <a:solidFill>
                  <a:srgbClr val="000000"/>
                </a:solidFill>
              </a:rPr>
              <a:t>But it does correspond </a:t>
            </a:r>
            <a:r>
              <a:rPr lang="en-US" sz="1600" dirty="0">
                <a:solidFill>
                  <a:srgbClr val="000000"/>
                </a:solidFill>
              </a:rPr>
              <a:t>to Friday morning </a:t>
            </a:r>
            <a:r>
              <a:rPr lang="en-US" sz="1600" dirty="0" smtClean="0">
                <a:solidFill>
                  <a:srgbClr val="000000"/>
                </a:solidFill>
              </a:rPr>
              <a:t>of </a:t>
            </a:r>
            <a:r>
              <a:rPr lang="en-US" sz="1600" dirty="0" err="1" smtClean="0">
                <a:solidFill>
                  <a:srgbClr val="000000"/>
                </a:solidFill>
              </a:rPr>
              <a:t>Tishrei</a:t>
            </a:r>
            <a:r>
              <a:rPr lang="en-US" sz="1600" dirty="0" smtClean="0">
                <a:solidFill>
                  <a:srgbClr val="000000"/>
                </a:solidFill>
              </a:rPr>
              <a:t> the </a:t>
            </a:r>
            <a:r>
              <a:rPr lang="en-US" sz="1600" i="1" dirty="0">
                <a:solidFill>
                  <a:srgbClr val="000000"/>
                </a:solidFill>
              </a:rPr>
              <a:t>next </a:t>
            </a:r>
            <a:r>
              <a:rPr lang="en-US" sz="1600" dirty="0" smtClean="0">
                <a:solidFill>
                  <a:srgbClr val="000000"/>
                </a:solidFill>
              </a:rPr>
              <a:t>year, year 1, </a:t>
            </a:r>
            <a:r>
              <a:rPr lang="en-US" sz="1600" dirty="0">
                <a:solidFill>
                  <a:srgbClr val="000000"/>
                </a:solidFill>
              </a:rPr>
              <a:t>when newly created Adam </a:t>
            </a:r>
            <a:r>
              <a:rPr lang="en-US" sz="1600" dirty="0" smtClean="0">
                <a:solidFill>
                  <a:srgbClr val="000000"/>
                </a:solidFill>
              </a:rPr>
              <a:t>would have first seen the </a:t>
            </a:r>
            <a:r>
              <a:rPr lang="en-US" sz="1600" dirty="0">
                <a:solidFill>
                  <a:srgbClr val="000000"/>
                </a:solidFill>
              </a:rPr>
              <a:t>new moon</a:t>
            </a:r>
            <a:r>
              <a:rPr lang="en-US" sz="1600" dirty="0" smtClean="0">
                <a:solidFill>
                  <a:srgbClr val="000000"/>
                </a:solidFill>
              </a:rPr>
              <a:t>.</a:t>
            </a:r>
          </a:p>
          <a:p>
            <a:pPr marL="412750" indent="-285750">
              <a:buClr>
                <a:srgbClr val="000000"/>
              </a:buClr>
              <a:buSzPts val="1600"/>
            </a:pPr>
            <a:r>
              <a:rPr lang="en" sz="1600" dirty="0" smtClean="0">
                <a:solidFill>
                  <a:srgbClr val="000000"/>
                </a:solidFill>
              </a:rPr>
              <a:t>Remember again: </a:t>
            </a:r>
            <a:r>
              <a:rPr lang="en" sz="1600" dirty="0">
                <a:solidFill>
                  <a:srgbClr val="000000"/>
                </a:solidFill>
              </a:rPr>
              <a:t>there have been </a:t>
            </a:r>
            <a:r>
              <a:rPr lang="en" sz="1600" dirty="0" smtClean="0">
                <a:solidFill>
                  <a:srgbClr val="000000"/>
                </a:solidFill>
              </a:rPr>
              <a:t>thousands of weeks since creation, but we are only going to need to know the </a:t>
            </a:r>
            <a:r>
              <a:rPr lang="en" sz="1600" i="1" dirty="0" smtClean="0">
                <a:solidFill>
                  <a:srgbClr val="000000"/>
                </a:solidFill>
              </a:rPr>
              <a:t>day of the week and the time of day.</a:t>
            </a:r>
            <a:r>
              <a:rPr lang="en" sz="1600" dirty="0">
                <a:solidFill>
                  <a:srgbClr val="000000"/>
                </a:solidFill>
              </a:rPr>
              <a:t> </a:t>
            </a:r>
            <a:r>
              <a:rPr lang="en" sz="1600" dirty="0" smtClean="0">
                <a:solidFill>
                  <a:srgbClr val="000000"/>
                </a:solidFill>
              </a:rPr>
              <a:t>This makes things simpler. Whenever our numbers add up to another week we go back to the beginning.</a:t>
            </a:r>
            <a:endParaRPr sz="1600" dirty="0" smtClean="0">
              <a:solidFill>
                <a:srgbClr val="000000"/>
              </a:solidFill>
            </a:endParaRPr>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37514600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Calculator</a:t>
            </a: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r>
              <a:rPr lang="en" dirty="0" smtClean="0">
                <a:solidFill>
                  <a:srgbClr val="000000"/>
                </a:solidFill>
              </a:rPr>
              <a:t>:</a:t>
            </a:r>
            <a:endParaRPr dirty="0">
              <a:solidFill>
                <a:srgbClr val="000000"/>
              </a:solidFill>
            </a:endParaRPr>
          </a:p>
        </p:txBody>
      </p:sp>
      <p:pic>
        <p:nvPicPr>
          <p:cNvPr id="2" name="Picture 1"/>
          <p:cNvPicPr>
            <a:picLocks noChangeAspect="1"/>
          </p:cNvPicPr>
          <p:nvPr/>
        </p:nvPicPr>
        <p:blipFill>
          <a:blip r:embed="rId3"/>
          <a:stretch>
            <a:fillRect/>
          </a:stretch>
        </p:blipFill>
        <p:spPr>
          <a:xfrm>
            <a:off x="-312527" y="1575123"/>
            <a:ext cx="9769054" cy="4209368"/>
          </a:xfrm>
          <a:prstGeom prst="rect">
            <a:avLst/>
          </a:prstGeom>
        </p:spPr>
      </p:pic>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Let’s go through 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96946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1504168843"/>
              </p:ext>
            </p:extLst>
          </p:nvPr>
        </p:nvGraphicFramePr>
        <p:xfrm>
          <a:off x="753036" y="1156447"/>
          <a:ext cx="7637928" cy="366268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p>
                      <a:pPr marL="285750" indent="-285750">
                        <a:buFont typeface="Arial" panose="020B0604020202020204" pitchFamily="34" charset="0"/>
                        <a:buChar char="•"/>
                      </a:pPr>
                      <a:r>
                        <a:rPr lang="en-US" sz="1800" dirty="0" smtClean="0">
                          <a:solidFill>
                            <a:schemeClr val="tx1"/>
                          </a:solidFill>
                        </a:rPr>
                        <a:t>235 lunar months is very close to 19 solar years. </a:t>
                      </a:r>
                      <a:r>
                        <a:rPr lang="en-US" sz="1800" baseline="0" dirty="0" smtClean="0">
                          <a:solidFill>
                            <a:schemeClr val="tx1"/>
                          </a:solidFill>
                        </a:rPr>
                        <a:t>7 leap years plus 12 regular months is 235 months.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5779 mod 19 = remainder 3</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ג</a:t>
                      </a:r>
                      <a:r>
                        <a:rPr lang="en-US" sz="1800" dirty="0" smtClean="0">
                          <a:solidFill>
                            <a:schemeClr val="tx1"/>
                          </a:solidFill>
                        </a:rPr>
                        <a:t>”, a </a:t>
                      </a:r>
                      <a:r>
                        <a:rPr lang="en-US" sz="1800" b="1" dirty="0" smtClean="0">
                          <a:solidFill>
                            <a:schemeClr val="tx1"/>
                          </a:solidFill>
                        </a:rPr>
                        <a:t>leap year (</a:t>
                      </a:r>
                      <a:r>
                        <a:rPr lang="he-IL" sz="1800" b="1" dirty="0" smtClean="0">
                          <a:solidFill>
                            <a:schemeClr val="tx1"/>
                          </a:solidFill>
                        </a:rPr>
                        <a:t>מעוברת</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343626210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US" dirty="0">
                <a:solidFill>
                  <a:srgbClr val="000000"/>
                </a:solidFill>
              </a:rPr>
              <a:t>Calculate the calendar for a </a:t>
            </a:r>
            <a:r>
              <a:rPr lang="en-US" dirty="0" smtClean="0">
                <a:solidFill>
                  <a:srgbClr val="000000"/>
                </a:solidFill>
              </a:rPr>
              <a:t>year</a:t>
            </a:r>
            <a:r>
              <a:rPr lang="en" dirty="0" smtClean="0">
                <a:solidFill>
                  <a:srgbClr val="000000"/>
                </a:solidFill>
              </a:rPr>
              <a:t>.</a:t>
            </a:r>
            <a:endParaRPr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lang="en-US" dirty="0" smtClean="0"/>
          </a:p>
          <a:p>
            <a:pPr>
              <a:buClr>
                <a:srgbClr val="000000"/>
              </a:buClr>
              <a:buFont typeface="Arial"/>
              <a:buAutoNum type="arabicParenR"/>
            </a:pPr>
            <a:r>
              <a:rPr lang="en-US" dirty="0" err="1">
                <a:solidFill>
                  <a:srgbClr val="000000"/>
                </a:solidFill>
              </a:rPr>
              <a:t>Peshuta</a:t>
            </a:r>
            <a:r>
              <a:rPr lang="en-US" dirty="0">
                <a:solidFill>
                  <a:srgbClr val="000000"/>
                </a:solidFill>
              </a:rPr>
              <a:t> or </a:t>
            </a:r>
            <a:r>
              <a:rPr lang="en-US" dirty="0" err="1">
                <a:solidFill>
                  <a:srgbClr val="000000"/>
                </a:solidFill>
              </a:rPr>
              <a:t>m’uberes</a:t>
            </a:r>
            <a:r>
              <a:rPr lang="en-US" dirty="0" smtClean="0">
                <a:solidFill>
                  <a:srgbClr val="000000"/>
                </a:solidFill>
              </a:rPr>
              <a:t>?</a:t>
            </a:r>
            <a:endParaRPr lang="en-US" dirty="0"/>
          </a:p>
          <a:p>
            <a:pPr lvl="0">
              <a:buClr>
                <a:srgbClr val="000000"/>
              </a:buClr>
              <a:buAutoNum type="arabicParenR"/>
            </a:pPr>
            <a:r>
              <a:rPr lang="en-US" dirty="0">
                <a:solidFill>
                  <a:schemeClr val="tx1"/>
                </a:solidFill>
              </a:rPr>
              <a:t>Find the </a:t>
            </a:r>
            <a:r>
              <a:rPr lang="en-US" dirty="0" err="1">
                <a:solidFill>
                  <a:schemeClr val="tx1"/>
                </a:solidFill>
              </a:rPr>
              <a:t>molad</a:t>
            </a:r>
            <a:r>
              <a:rPr lang="en" dirty="0">
                <a:solidFill>
                  <a:schemeClr val="tx1"/>
                </a:solidFill>
              </a:rPr>
              <a:t/>
            </a:r>
            <a:br>
              <a:rPr lang="en" dirty="0">
                <a:solidFill>
                  <a:schemeClr val="tx1"/>
                </a:solidFill>
              </a:rPr>
            </a:br>
            <a:r>
              <a:rPr lang="en-US" dirty="0">
                <a:solidFill>
                  <a:schemeClr val="tx1"/>
                </a:solidFill>
              </a:rPr>
              <a:t>- for </a:t>
            </a:r>
            <a:r>
              <a:rPr lang="en-US" dirty="0" err="1" smtClean="0">
                <a:solidFill>
                  <a:schemeClr val="tx1"/>
                </a:solidFill>
              </a:rPr>
              <a:t>Tishrei</a:t>
            </a:r>
            <a:r>
              <a:rPr lang="en-US" dirty="0" smtClean="0">
                <a:solidFill>
                  <a:schemeClr val="tx1"/>
                </a:solidFill>
              </a:rPr>
              <a:t> this </a:t>
            </a:r>
            <a:r>
              <a:rPr lang="en-US" dirty="0">
                <a:solidFill>
                  <a:schemeClr val="tx1"/>
                </a:solidFill>
              </a:rPr>
              <a:t>year</a:t>
            </a:r>
            <a:r>
              <a:rPr lang="en" dirty="0">
                <a:solidFill>
                  <a:schemeClr val="tx1"/>
                </a:solidFill>
              </a:rPr>
              <a:t/>
            </a:r>
            <a:br>
              <a:rPr lang="en" dirty="0">
                <a:solidFill>
                  <a:schemeClr val="tx1"/>
                </a:solidFill>
              </a:rPr>
            </a:br>
            <a:r>
              <a:rPr lang="en-US" dirty="0">
                <a:solidFill>
                  <a:schemeClr val="tx1"/>
                </a:solidFill>
              </a:rPr>
              <a:t>- and for next year</a:t>
            </a:r>
            <a:endParaRPr dirty="0">
              <a:solidFill>
                <a:schemeClr val="tx1"/>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19233974"/>
              </p:ext>
            </p:extLst>
          </p:nvPr>
        </p:nvGraphicFramePr>
        <p:xfrm>
          <a:off x="753036" y="1228165"/>
          <a:ext cx="7637928" cy="310896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 – we’ll use that method for the second year.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5779</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4147668487"/>
              </p:ext>
            </p:extLst>
          </p:nvPr>
        </p:nvGraphicFramePr>
        <p:xfrm>
          <a:off x="753036" y="1017725"/>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5779#19 = remainder 3, </a:t>
                      </a:r>
                      <a:r>
                        <a:rPr lang="pt-BR" sz="1800" dirty="0" smtClean="0">
                          <a:solidFill>
                            <a:schemeClr val="tx1"/>
                          </a:solidFill>
                        </a:rPr>
                        <a:t>so 2 peshutos so far, no m'ubaros. </a:t>
                      </a:r>
                      <a:r>
                        <a:rPr lang="pt-BR" sz="1800" b="1" dirty="0" smtClean="0">
                          <a:solidFill>
                            <a:schemeClr val="tx1"/>
                          </a:solidFill>
                        </a:rPr>
                        <a:t>P=2, M=0</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(0*(5,21,589)) = </a:t>
                      </a:r>
                      <a:r>
                        <a:rPr lang="en-US" sz="1800" b="1" dirty="0" smtClean="0">
                          <a:solidFill>
                            <a:schemeClr val="tx1"/>
                          </a:solidFill>
                        </a:rPr>
                        <a:t>(1,17,672)</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637459">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(2,14,316)</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r>
                        <a:rPr lang="en-US" sz="1800" dirty="0" smtClean="0">
                          <a:solidFill>
                            <a:schemeClr val="tx1"/>
                          </a:solidFill>
                        </a:rPr>
                        <a:t>Remember – we don’t care about the weeks!</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1, 304, 2, 0, 0, 0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394361903"/>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(2,14,316)</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(4,3,29)</a:t>
                      </a:r>
                      <a:br>
                        <a:rPr lang="en-US" sz="1800" b="1" dirty="0" smtClean="0">
                          <a:solidFill>
                            <a:schemeClr val="tx1"/>
                          </a:solidFill>
                        </a:rPr>
                      </a:br>
                      <a:r>
                        <a:rPr lang="en-US" sz="1800" b="1" dirty="0" smtClean="0">
                          <a:solidFill>
                            <a:schemeClr val="tx1"/>
                          </a:solidFill>
                        </a:rPr>
                        <a:t>= Wednesday, 9 pm [3 hours after 6 pm], 29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1, 304, 2, 0, 1, 0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62675611"/>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a:t>
                      </a:r>
                      <a:r>
                        <a:rPr lang="en-US" sz="1800" baseline="0" dirty="0" err="1" smtClean="0">
                          <a:solidFill>
                            <a:schemeClr val="tx1"/>
                          </a:solidFill>
                        </a:rPr>
                        <a:t>Tishrei</a:t>
                      </a:r>
                      <a:r>
                        <a:rPr lang="en-US" sz="1800" baseline="0" dirty="0" smtClean="0">
                          <a:solidFill>
                            <a:schemeClr val="tx1"/>
                          </a:solidFill>
                        </a:rPr>
                        <a:t>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0" dirty="0" smtClean="0">
                          <a:solidFill>
                            <a:schemeClr val="tx1"/>
                          </a:solidFill>
                        </a:rPr>
                        <a:t>This year and next year:</a:t>
                      </a:r>
                      <a:br>
                        <a:rPr lang="en-US" sz="1800" b="0" dirty="0" smtClean="0">
                          <a:solidFill>
                            <a:schemeClr val="tx1"/>
                          </a:solidFill>
                        </a:rPr>
                      </a:br>
                      <a:r>
                        <a:rPr lang="en-US" sz="1800" b="1" dirty="0" smtClean="0">
                          <a:solidFill>
                            <a:schemeClr val="tx1"/>
                          </a:solidFill>
                        </a:rPr>
                        <a:t>(2,14,316) </a:t>
                      </a:r>
                      <a:r>
                        <a:rPr lang="en-US" sz="1800" b="0" dirty="0" smtClean="0">
                          <a:solidFill>
                            <a:schemeClr val="tx1"/>
                          </a:solidFill>
                        </a:rPr>
                        <a:t>and</a:t>
                      </a:r>
                      <a:r>
                        <a:rPr lang="en-US" sz="1800" b="1" dirty="0" smtClean="0">
                          <a:solidFill>
                            <a:schemeClr val="tx1"/>
                          </a:solidFill>
                        </a:rPr>
                        <a:t> (1,11,905)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US" dirty="0">
                <a:solidFill>
                  <a:srgbClr val="000000"/>
                </a:solidFill>
              </a:rPr>
              <a:t>Calculate the calendar for a </a:t>
            </a:r>
            <a:r>
              <a:rPr lang="en-US" dirty="0" smtClean="0">
                <a:solidFill>
                  <a:srgbClr val="000000"/>
                </a:solidFill>
              </a:rPr>
              <a:t>year.</a:t>
            </a:r>
            <a:endParaRPr lang="en-US"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dirty="0" smtClean="0">
              <a:solidFill>
                <a:srgbClr val="000000"/>
              </a:solidFill>
            </a:endParaRPr>
          </a:p>
          <a:p>
            <a:pPr>
              <a:buClr>
                <a:srgbClr val="000000"/>
              </a:buClr>
              <a:buFont typeface="Arial"/>
              <a:buAutoNum type="arabicParenR"/>
            </a:pPr>
            <a:r>
              <a:rPr lang="en" dirty="0" smtClean="0">
                <a:solidFill>
                  <a:srgbClr val="000000"/>
                </a:solidFill>
              </a:rPr>
              <a:t>Peshuta or m’uberes?</a:t>
            </a:r>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a:t>
            </a:r>
            <a:r>
              <a:rPr lang="en" dirty="0">
                <a:solidFill>
                  <a:srgbClr val="000000"/>
                </a:solidFill>
              </a:rPr>
              <a:t>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a:solidFill>
                  <a:schemeClr val="tx1"/>
                </a:solidFill>
              </a:rPr>
              <a:t>Find Rosh Hashanah - the four </a:t>
            </a:r>
            <a:r>
              <a:rPr lang="en-US" dirty="0" err="1">
                <a:solidFill>
                  <a:schemeClr val="tx1"/>
                </a:solidFill>
              </a:rPr>
              <a:t>dechiyos</a:t>
            </a:r>
            <a:endParaRPr dirty="0">
              <a:solidFill>
                <a:schemeClr val="tx1"/>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383156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152474"/>
            <a:ext cx="8520600" cy="3598819"/>
          </a:xfrm>
        </p:spPr>
        <p:txBody>
          <a:bodyPr/>
          <a:lstStyle/>
          <a:p>
            <a:r>
              <a:rPr lang="en-US" dirty="0" smtClean="0">
                <a:solidFill>
                  <a:schemeClr val="tx1"/>
                </a:solidFill>
              </a:rPr>
              <a:t>The Torah requires that our calendar months be set by the lunar cycle: </a:t>
            </a:r>
            <a:r>
              <a:rPr lang="he-IL" dirty="0" smtClean="0">
                <a:solidFill>
                  <a:schemeClr val="tx1"/>
                </a:solidFill>
              </a:rPr>
              <a:t>החודש הזה לכם</a:t>
            </a:r>
            <a:r>
              <a:rPr lang="en-US" dirty="0" smtClean="0">
                <a:solidFill>
                  <a:schemeClr val="tx1"/>
                </a:solidFill>
              </a:rPr>
              <a:t>. A month begins with the sighting of the new moon. That comes approximately every 29 and a half days – but not exactly.</a:t>
            </a:r>
          </a:p>
          <a:p>
            <a:r>
              <a:rPr lang="en-US" dirty="0" smtClean="0">
                <a:solidFill>
                  <a:schemeClr val="tx1"/>
                </a:solidFill>
              </a:rPr>
              <a:t>The Torah </a:t>
            </a:r>
            <a:r>
              <a:rPr lang="en-US" i="1" dirty="0" smtClean="0">
                <a:solidFill>
                  <a:schemeClr val="tx1"/>
                </a:solidFill>
              </a:rPr>
              <a:t>also</a:t>
            </a:r>
            <a:r>
              <a:rPr lang="en-US" dirty="0" smtClean="0">
                <a:solidFill>
                  <a:schemeClr val="tx1"/>
                </a:solidFill>
              </a:rPr>
              <a:t> requires that the calendar year stay in synch with the sun: Pesach must be </a:t>
            </a:r>
            <a:r>
              <a:rPr lang="he-IL" dirty="0" smtClean="0">
                <a:solidFill>
                  <a:schemeClr val="tx1"/>
                </a:solidFill>
              </a:rPr>
              <a:t>בחודש האביב</a:t>
            </a:r>
            <a:r>
              <a:rPr lang="en-US" dirty="0">
                <a:solidFill>
                  <a:schemeClr val="tx1"/>
                </a:solidFill>
              </a:rPr>
              <a:t>:</a:t>
            </a:r>
            <a:r>
              <a:rPr lang="en-US" dirty="0" smtClean="0">
                <a:solidFill>
                  <a:schemeClr val="tx1"/>
                </a:solidFill>
              </a:rPr>
              <a:t> in the spring. </a:t>
            </a:r>
            <a:r>
              <a:rPr lang="en-US" dirty="0" err="1" smtClean="0">
                <a:solidFill>
                  <a:schemeClr val="tx1"/>
                </a:solidFill>
              </a:rPr>
              <a:t>Sukkos</a:t>
            </a:r>
            <a:r>
              <a:rPr lang="en-US" dirty="0" smtClean="0">
                <a:solidFill>
                  <a:schemeClr val="tx1"/>
                </a:solidFill>
              </a:rPr>
              <a:t> must be </a:t>
            </a:r>
            <a:r>
              <a:rPr lang="he-IL" dirty="0" smtClean="0">
                <a:solidFill>
                  <a:schemeClr val="tx1"/>
                </a:solidFill>
              </a:rPr>
              <a:t>חג האסיף</a:t>
            </a:r>
            <a:r>
              <a:rPr lang="en-US" dirty="0" smtClean="0">
                <a:solidFill>
                  <a:schemeClr val="tx1"/>
                </a:solidFill>
              </a:rPr>
              <a:t>, the gathering-in festival: in the fall. The solar year is approximately 365 and a quarter days - but not exactly.</a:t>
            </a:r>
          </a:p>
          <a:p>
            <a:r>
              <a:rPr lang="en-US" dirty="0" smtClean="0">
                <a:solidFill>
                  <a:schemeClr val="tx1"/>
                </a:solidFill>
              </a:rPr>
              <a:t>These two time scales are independent, and are not multiples of one another. They are bound to get out of synch.</a:t>
            </a:r>
          </a:p>
          <a:p>
            <a:r>
              <a:rPr lang="en-US" dirty="0" err="1" smtClean="0">
                <a:solidFill>
                  <a:schemeClr val="tx1"/>
                </a:solidFill>
              </a:rPr>
              <a:t>Maharsha</a:t>
            </a:r>
            <a:r>
              <a:rPr lang="en-US" dirty="0" smtClean="0">
                <a:solidFill>
                  <a:schemeClr val="tx1"/>
                </a:solidFill>
              </a:rPr>
              <a:t>: </a:t>
            </a:r>
            <a:r>
              <a:rPr lang="en-US" dirty="0" smtClean="0">
                <a:solidFill>
                  <a:schemeClr val="tx1"/>
                </a:solidFill>
              </a:rPr>
              <a:t>The </a:t>
            </a:r>
            <a:r>
              <a:rPr lang="en-US" dirty="0" err="1" smtClean="0">
                <a:solidFill>
                  <a:schemeClr val="tx1"/>
                </a:solidFill>
              </a:rPr>
              <a:t>bnei</a:t>
            </a:r>
            <a:r>
              <a:rPr lang="en-US" dirty="0" smtClean="0">
                <a:solidFill>
                  <a:schemeClr val="tx1"/>
                </a:solidFill>
              </a:rPr>
              <a:t> </a:t>
            </a:r>
            <a:r>
              <a:rPr lang="en-US" dirty="0" err="1" smtClean="0">
                <a:solidFill>
                  <a:schemeClr val="tx1"/>
                </a:solidFill>
              </a:rPr>
              <a:t>Esav’s</a:t>
            </a:r>
            <a:r>
              <a:rPr lang="en-US" dirty="0" smtClean="0">
                <a:solidFill>
                  <a:schemeClr val="tx1"/>
                </a:solidFill>
              </a:rPr>
              <a:t> calendar only follows the sun, the </a:t>
            </a:r>
            <a:r>
              <a:rPr lang="en-US" dirty="0" err="1">
                <a:solidFill>
                  <a:schemeClr val="tx1"/>
                </a:solidFill>
              </a:rPr>
              <a:t>b</a:t>
            </a:r>
            <a:r>
              <a:rPr lang="en-US" dirty="0" err="1" smtClean="0">
                <a:solidFill>
                  <a:schemeClr val="tx1"/>
                </a:solidFill>
              </a:rPr>
              <a:t>nei</a:t>
            </a:r>
            <a:r>
              <a:rPr lang="en-US" dirty="0" smtClean="0">
                <a:solidFill>
                  <a:schemeClr val="tx1"/>
                </a:solidFill>
              </a:rPr>
              <a:t> </a:t>
            </a:r>
            <a:r>
              <a:rPr lang="en-US" dirty="0" err="1" smtClean="0">
                <a:solidFill>
                  <a:schemeClr val="tx1"/>
                </a:solidFill>
              </a:rPr>
              <a:t>Yishmael’s</a:t>
            </a:r>
            <a:r>
              <a:rPr lang="en-US" dirty="0" smtClean="0">
                <a:solidFill>
                  <a:schemeClr val="tx1"/>
                </a:solidFill>
              </a:rPr>
              <a:t> calendar only follows the moon – but the Torah requires us to follow both.</a:t>
            </a:r>
            <a:endParaRPr lang="en-US" dirty="0">
              <a:solidFill>
                <a:schemeClr val="tx1"/>
              </a:solidFill>
            </a:endParaRPr>
          </a:p>
        </p:txBody>
      </p:sp>
    </p:spTree>
    <p:extLst>
      <p:ext uri="{BB962C8B-B14F-4D97-AF65-F5344CB8AC3E}">
        <p14:creationId xmlns:p14="http://schemas.microsoft.com/office/powerpoint/2010/main" val="1511813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671869078"/>
              </p:ext>
            </p:extLst>
          </p:nvPr>
        </p:nvGraphicFramePr>
        <p:xfrm>
          <a:off x="753036" y="1228165"/>
          <a:ext cx="7637928" cy="3296920"/>
        </p:xfrm>
        <a:graphic>
          <a:graphicData uri="http://schemas.openxmlformats.org/drawingml/2006/table">
            <a:tbl>
              <a:tblPr>
                <a:tableStyleId>{073A0DAA-6AF3-43AB-8588-CEC1D06C72B9}</a:tableStyleId>
              </a:tblPr>
              <a:tblGrid>
                <a:gridCol w="4034117">
                  <a:extLst>
                    <a:ext uri="{9D8B030D-6E8A-4147-A177-3AD203B41FA5}">
                      <a16:colId xmlns:a16="http://schemas.microsoft.com/office/drawing/2014/main" val="1323424614"/>
                    </a:ext>
                  </a:extLst>
                </a:gridCol>
                <a:gridCol w="36038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For the actual calendar, we need to find the </a:t>
                      </a:r>
                      <a:r>
                        <a:rPr lang="en-US" sz="1800" i="1" dirty="0" smtClean="0">
                          <a:solidFill>
                            <a:schemeClr val="tx1"/>
                          </a:solidFill>
                        </a:rPr>
                        <a:t>day of the week</a:t>
                      </a:r>
                      <a:r>
                        <a:rPr lang="en-US" sz="1800" dirty="0" smtClean="0">
                          <a:solidFill>
                            <a:schemeClr val="tx1"/>
                          </a:solidFill>
                        </a:rPr>
                        <a:t> (of the first day) of each of the</a:t>
                      </a:r>
                      <a:r>
                        <a:rPr lang="en-US" sz="1800" baseline="0" dirty="0" smtClean="0">
                          <a:solidFill>
                            <a:schemeClr val="tx1"/>
                          </a:solidFill>
                        </a:rPr>
                        <a:t> </a:t>
                      </a:r>
                      <a:r>
                        <a:rPr lang="en-US" sz="1800" dirty="0" smtClean="0">
                          <a:solidFill>
                            <a:schemeClr val="tx1"/>
                          </a:solidFill>
                        </a:rPr>
                        <a:t>two Rosh </a:t>
                      </a:r>
                      <a:r>
                        <a:rPr lang="en-US" sz="1800" dirty="0" err="1" smtClean="0">
                          <a:solidFill>
                            <a:schemeClr val="tx1"/>
                          </a:solidFill>
                        </a:rPr>
                        <a:t>Hashanos</a:t>
                      </a:r>
                      <a:r>
                        <a:rPr lang="en-US" sz="1800" baseline="0" dirty="0" smtClean="0">
                          <a:solidFill>
                            <a:schemeClr val="tx1"/>
                          </a:solidFill>
                        </a:rPr>
                        <a:t> - not just the time of the </a:t>
                      </a:r>
                      <a:r>
                        <a:rPr lang="en-US" sz="1800" baseline="0" dirty="0" err="1" smtClean="0">
                          <a:solidFill>
                            <a:schemeClr val="tx1"/>
                          </a:solidFill>
                        </a:rPr>
                        <a:t>molad</a:t>
                      </a:r>
                      <a:r>
                        <a:rPr lang="en-US" sz="1800" baseline="0" dirty="0" smtClean="0">
                          <a:solidFill>
                            <a:schemeClr val="tx1"/>
                          </a:solidFill>
                        </a:rPr>
                        <a:t>.</a:t>
                      </a:r>
                      <a:r>
                        <a:rPr lang="en-US" sz="1800" dirty="0" smtClean="0">
                          <a:solidFill>
                            <a:schemeClr val="tx1"/>
                          </a:solidFill>
                        </a:rPr>
                        <a:t/>
                      </a:r>
                      <a:br>
                        <a:rPr lang="en-US" sz="1800" dirty="0" smtClean="0">
                          <a:solidFill>
                            <a:schemeClr val="tx1"/>
                          </a:solidFill>
                        </a:rPr>
                      </a:br>
                      <a:r>
                        <a:rPr lang="en-US" sz="1800" dirty="0" smtClean="0">
                          <a:solidFill>
                            <a:schemeClr val="tx1"/>
                          </a:solidFill>
                        </a:rPr>
                        <a:t>Normally each</a:t>
                      </a:r>
                      <a:r>
                        <a:rPr lang="en-US" sz="1800" baseline="0" dirty="0" smtClean="0">
                          <a:solidFill>
                            <a:schemeClr val="tx1"/>
                          </a:solidFill>
                        </a:rPr>
                        <a:t> Rosh Hashanah is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its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time, those days would be:</a:t>
                      </a:r>
                      <a:br>
                        <a:rPr lang="en-US" sz="1800" dirty="0" smtClean="0">
                          <a:solidFill>
                            <a:schemeClr val="tx1"/>
                          </a:solidFill>
                        </a:rPr>
                      </a:br>
                      <a:r>
                        <a:rPr lang="en-US" sz="1800" dirty="0" smtClean="0">
                          <a:solidFill>
                            <a:schemeClr val="tx1"/>
                          </a:solidFill>
                        </a:rPr>
                        <a:t>Monday for this year (from </a:t>
                      </a:r>
                      <a:r>
                        <a:rPr lang="en-US" sz="1800" b="1" dirty="0" smtClean="0">
                          <a:solidFill>
                            <a:schemeClr val="tx1"/>
                          </a:solidFill>
                        </a:rPr>
                        <a:t>2</a:t>
                      </a:r>
                      <a:r>
                        <a:rPr lang="en-US" sz="1800" dirty="0" smtClean="0">
                          <a:solidFill>
                            <a:schemeClr val="tx1"/>
                          </a:solidFill>
                        </a:rPr>
                        <a:t>,14,316 calculated above), and</a:t>
                      </a:r>
                      <a:br>
                        <a:rPr lang="en-US" sz="1800" dirty="0" smtClean="0">
                          <a:solidFill>
                            <a:schemeClr val="tx1"/>
                          </a:solidFill>
                        </a:rPr>
                      </a:br>
                      <a:r>
                        <a:rPr lang="en-US" sz="1800" dirty="0" smtClean="0">
                          <a:solidFill>
                            <a:schemeClr val="tx1"/>
                          </a:solidFill>
                        </a:rPr>
                        <a:t>Sunday for next year (from </a:t>
                      </a:r>
                      <a:r>
                        <a:rPr lang="en-US" sz="1800" b="1" dirty="0" smtClean="0">
                          <a:solidFill>
                            <a:schemeClr val="tx1"/>
                          </a:solidFill>
                        </a:rPr>
                        <a:t>1</a:t>
                      </a:r>
                      <a:r>
                        <a:rPr lang="en-US" sz="1800" dirty="0" smtClean="0">
                          <a:solidFill>
                            <a:schemeClr val="tx1"/>
                          </a:solidFill>
                        </a:rPr>
                        <a:t>,11,905 calculated above)</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However - there are four situations where they are moved </a:t>
                      </a:r>
                      <a:r>
                        <a:rPr lang="en-US" sz="1800" i="0" dirty="0" smtClean="0">
                          <a:solidFill>
                            <a:schemeClr val="tx1"/>
                          </a:solidFill>
                        </a:rPr>
                        <a:t>later</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0" indent="0">
                        <a:buFont typeface="Arial" panose="020B0604020202020204" pitchFamily="34" charset="0"/>
                        <a:buNone/>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smtClean="0">
                <a:solidFill>
                  <a:schemeClr val="tx1"/>
                </a:solidFill>
              </a:rPr>
              <a:t> where </a:t>
            </a:r>
            <a:r>
              <a:rPr lang="en-US" dirty="0">
                <a:solidFill>
                  <a:schemeClr val="tx1"/>
                </a:solidFill>
              </a:rPr>
              <a:t>they are moved </a:t>
            </a:r>
            <a:r>
              <a:rPr lang="en-US" i="1" dirty="0" smtClean="0">
                <a:solidFill>
                  <a:schemeClr val="tx1"/>
                </a:solidFill>
              </a:rPr>
              <a:t>later</a:t>
            </a:r>
            <a:r>
              <a:rPr lang="en-US" dirty="0" smtClean="0">
                <a:solidFill>
                  <a:schemeClr val="tx1"/>
                </a:solidFill>
              </a:rPr>
              <a:t>:</a:t>
            </a: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99172775"/>
              </p:ext>
            </p:extLst>
          </p:nvPr>
        </p:nvGraphicFramePr>
        <p:xfrm>
          <a:off x="753036" y="1228165"/>
          <a:ext cx="7637928" cy="1635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that measures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(2,</a:t>
                      </a:r>
                      <a:r>
                        <a:rPr lang="en-US" sz="1800" b="1" dirty="0" smtClean="0">
                          <a:solidFill>
                            <a:schemeClr val="tx1"/>
                          </a:solidFill>
                        </a:rPr>
                        <a:t>14</a:t>
                      </a:r>
                      <a:r>
                        <a:rPr lang="en-US" sz="1800" dirty="0" smtClean="0">
                          <a:solidFill>
                            <a:schemeClr val="tx1"/>
                          </a:solidFill>
                        </a:rPr>
                        <a:t>,316), (1,</a:t>
                      </a:r>
                      <a:r>
                        <a:rPr lang="en-US" sz="1800" b="1" dirty="0" smtClean="0">
                          <a:solidFill>
                            <a:schemeClr val="tx1"/>
                          </a:solidFill>
                        </a:rPr>
                        <a:t>11</a:t>
                      </a:r>
                      <a:r>
                        <a:rPr lang="en-US" sz="1800" dirty="0" smtClean="0">
                          <a:solidFill>
                            <a:schemeClr val="tx1"/>
                          </a:solidFill>
                        </a:rPr>
                        <a:t>,905):</a:t>
                      </a:r>
                      <a:br>
                        <a:rPr lang="en-US" sz="1800" dirty="0" smtClean="0">
                          <a:solidFill>
                            <a:schemeClr val="tx1"/>
                          </a:solidFill>
                        </a:rPr>
                      </a:br>
                      <a:r>
                        <a:rPr lang="en-US" sz="1800" dirty="0" smtClean="0">
                          <a:solidFill>
                            <a:schemeClr val="tx1"/>
                          </a:solidFill>
                        </a:rPr>
                        <a:t>neither of these is after noon.</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42418318"/>
              </p:ext>
            </p:extLst>
          </p:nvPr>
        </p:nvGraphicFramePr>
        <p:xfrm>
          <a:off x="753036" y="1228165"/>
          <a:ext cx="7637928" cy="321564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year’s RH (</a:t>
                      </a:r>
                      <a:r>
                        <a:rPr lang="en-US" sz="1800" b="1" dirty="0" smtClean="0">
                          <a:solidFill>
                            <a:schemeClr val="tx1"/>
                          </a:solidFill>
                        </a:rPr>
                        <a:t>2</a:t>
                      </a:r>
                      <a:r>
                        <a:rPr lang="en-US" sz="1800" dirty="0" smtClean="0">
                          <a:solidFill>
                            <a:schemeClr val="tx1"/>
                          </a:solidFill>
                        </a:rPr>
                        <a:t>,14,316) is on Monday, it doesn’t change.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By now, we may have moved Rosh Hashanah </a:t>
                      </a:r>
                      <a:r>
                        <a:rPr lang="en-US" sz="1800" i="1" dirty="0" smtClean="0">
                          <a:solidFill>
                            <a:schemeClr val="tx1"/>
                          </a:solidFill>
                        </a:rPr>
                        <a:t>two</a:t>
                      </a:r>
                      <a:r>
                        <a:rPr lang="en-US" sz="1800" i="0" dirty="0" smtClean="0">
                          <a:solidFill>
                            <a:schemeClr val="tx1"/>
                          </a:solidFill>
                        </a:rPr>
                        <a: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Both are now on Monday.</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54057398"/>
                  </a:ext>
                </a:extLst>
              </a:tr>
            </a:tbl>
          </a:graphicData>
        </a:graphic>
      </p:graphicFrame>
    </p:spTree>
    <p:extLst>
      <p:ext uri="{BB962C8B-B14F-4D97-AF65-F5344CB8AC3E}">
        <p14:creationId xmlns:p14="http://schemas.microsoft.com/office/powerpoint/2010/main" val="42610173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Some background first:</a:t>
            </a:r>
          </a:p>
          <a:p>
            <a:r>
              <a:rPr lang="en-US" dirty="0" smtClean="0">
                <a:solidFill>
                  <a:schemeClr val="tx1"/>
                </a:solidFill>
              </a:rPr>
              <a:t>A </a:t>
            </a:r>
            <a:r>
              <a:rPr lang="en-US" dirty="0">
                <a:solidFill>
                  <a:schemeClr val="tx1"/>
                </a:solidFill>
              </a:rPr>
              <a:t>year </a:t>
            </a:r>
            <a:r>
              <a:rPr lang="en-US" dirty="0" smtClean="0">
                <a:solidFill>
                  <a:schemeClr val="tx1"/>
                </a:solidFill>
              </a:rPr>
              <a:t>may only </a:t>
            </a:r>
            <a:r>
              <a:rPr lang="en-US" dirty="0">
                <a:solidFill>
                  <a:schemeClr val="tx1"/>
                </a:solidFill>
              </a:rPr>
              <a:t>have three lengths: </a:t>
            </a:r>
            <a:r>
              <a:rPr lang="en-US" dirty="0" smtClean="0">
                <a:solidFill>
                  <a:schemeClr val="tx1"/>
                </a:solidFill>
              </a:rPr>
              <a:t>short (</a:t>
            </a:r>
            <a:r>
              <a:rPr lang="he-IL" dirty="0" smtClean="0">
                <a:solidFill>
                  <a:schemeClr val="tx1"/>
                </a:solidFill>
              </a:rPr>
              <a:t>חסרה</a:t>
            </a:r>
            <a:r>
              <a:rPr lang="en-US" dirty="0" smtClean="0">
                <a:solidFill>
                  <a:schemeClr val="tx1"/>
                </a:solidFill>
              </a:rPr>
              <a:t>), medium (</a:t>
            </a:r>
            <a:r>
              <a:rPr lang="he-IL" dirty="0" smtClean="0">
                <a:solidFill>
                  <a:schemeClr val="tx1"/>
                </a:solidFill>
              </a:rPr>
              <a:t>כסדרה</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when we talk about the </a:t>
            </a:r>
            <a:r>
              <a:rPr lang="en-US" dirty="0">
                <a:solidFill>
                  <a:schemeClr val="tx1"/>
                </a:solidFill>
              </a:rPr>
              <a:t>lengths of the months</a:t>
            </a:r>
            <a:r>
              <a:rPr lang="en-US" dirty="0" smtClean="0">
                <a:solidFill>
                  <a:schemeClr val="tx1"/>
                </a:solidFill>
              </a:rPr>
              <a:t>.)</a:t>
            </a:r>
          </a:p>
          <a:p>
            <a:r>
              <a:rPr lang="en-US" dirty="0" smtClean="0">
                <a:solidFill>
                  <a:schemeClr val="tx1"/>
                </a:solidFill>
              </a:rPr>
              <a:t>You </a:t>
            </a:r>
            <a:r>
              <a:rPr lang="en-US" dirty="0">
                <a:solidFill>
                  <a:schemeClr val="tx1"/>
                </a:solidFill>
              </a:rPr>
              <a:t>can </a:t>
            </a:r>
            <a:r>
              <a:rPr lang="en-US" dirty="0" smtClean="0">
                <a:solidFill>
                  <a:schemeClr val="tx1"/>
                </a:solidFill>
              </a:rPr>
              <a:t>tell which it is by </a:t>
            </a:r>
            <a:r>
              <a:rPr lang="en-US" i="1" dirty="0" smtClean="0">
                <a:solidFill>
                  <a:schemeClr val="tx1"/>
                </a:solidFill>
              </a:rPr>
              <a:t>comparing the day of this year's </a:t>
            </a:r>
            <a:r>
              <a:rPr lang="en-US" i="1" dirty="0">
                <a:solidFill>
                  <a:schemeClr val="tx1"/>
                </a:solidFill>
              </a:rPr>
              <a:t>Rosh </a:t>
            </a:r>
            <a:r>
              <a:rPr lang="en-US" i="1" dirty="0" smtClean="0">
                <a:solidFill>
                  <a:schemeClr val="tx1"/>
                </a:solidFill>
              </a:rPr>
              <a:t>Hashanah to next </a:t>
            </a:r>
            <a:r>
              <a:rPr lang="en-US" i="1" dirty="0">
                <a:solidFill>
                  <a:schemeClr val="tx1"/>
                </a:solidFill>
              </a:rPr>
              <a:t>year's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a:t>
            </a:r>
            <a:r>
              <a:rPr lang="he-IL" dirty="0">
                <a:solidFill>
                  <a:srgbClr val="000000"/>
                </a:solidFill>
              </a:rPr>
              <a:t>ד"ח תתע"ו </a:t>
            </a:r>
            <a:r>
              <a:rPr lang="en-US" dirty="0" smtClean="0">
                <a:solidFill>
                  <a:srgbClr val="000000"/>
                </a:solidFill>
              </a:rPr>
              <a:t>: </a:t>
            </a:r>
            <a:r>
              <a:rPr lang="en-US" dirty="0" smtClean="0">
                <a:solidFill>
                  <a:schemeClr val="tx1"/>
                </a:solidFill>
              </a:rPr>
              <a:t>4 </a:t>
            </a:r>
            <a:r>
              <a:rPr lang="en-US" dirty="0">
                <a:solidFill>
                  <a:schemeClr val="tx1"/>
                </a:solidFill>
              </a:rPr>
              <a:t>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shift,</a:t>
            </a:r>
          </a:p>
          <a:p>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4"/>
            <a:ext cx="8455783" cy="3625713"/>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we saw earlier has </a:t>
            </a:r>
            <a:r>
              <a:rPr lang="en-US" dirty="0">
                <a:solidFill>
                  <a:schemeClr val="tx1"/>
                </a:solidFill>
              </a:rPr>
              <a:t>a </a:t>
            </a:r>
            <a:r>
              <a:rPr lang="en-US" dirty="0" err="1">
                <a:solidFill>
                  <a:schemeClr val="tx1"/>
                </a:solidFill>
              </a:rPr>
              <a:t>molad</a:t>
            </a:r>
            <a:r>
              <a:rPr lang="en-US" dirty="0">
                <a:solidFill>
                  <a:schemeClr val="tx1"/>
                </a:solidFill>
              </a:rPr>
              <a:t> shift of </a:t>
            </a:r>
            <a:r>
              <a:rPr lang="he-IL" dirty="0">
                <a:solidFill>
                  <a:srgbClr val="000000"/>
                </a:solidFill>
              </a:rPr>
              <a:t>הכ"א </a:t>
            </a:r>
            <a:r>
              <a:rPr lang="he-IL" dirty="0" smtClean="0">
                <a:solidFill>
                  <a:srgbClr val="000000"/>
                </a:solidFill>
              </a:rPr>
              <a:t>תקפ"ט</a:t>
            </a:r>
            <a:r>
              <a:rPr lang="en-US" dirty="0" smtClean="0">
                <a:solidFill>
                  <a:srgbClr val="000000"/>
                </a:solidFill>
              </a:rPr>
              <a:t>: </a:t>
            </a:r>
            <a:r>
              <a:rPr lang="en-US" dirty="0" smtClean="0">
                <a:solidFill>
                  <a:schemeClr val="tx1"/>
                </a:solidFill>
              </a:rPr>
              <a:t>5 days, 21+ hours.</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dirty="0">
                <a:solidFill>
                  <a:schemeClr val="tx1"/>
                </a:solidFill>
              </a:rPr>
              <a:t>days from one </a:t>
            </a:r>
            <a:r>
              <a:rPr lang="en-US" dirty="0" smtClean="0">
                <a:solidFill>
                  <a:schemeClr val="tx1"/>
                </a:solidFill>
              </a:rPr>
              <a:t>Rosh Hashanah </a:t>
            </a:r>
            <a:r>
              <a:rPr lang="en-US" dirty="0">
                <a:solidFill>
                  <a:schemeClr val="tx1"/>
                </a:solidFill>
              </a:rPr>
              <a:t>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r>
              <a:rPr lang="en-US" dirty="0" smtClean="0">
                <a:solidFill>
                  <a:schemeClr val="tx1"/>
                </a:solidFill>
              </a:rPr>
              <a:t>.</a:t>
            </a:r>
          </a:p>
          <a:p>
            <a:r>
              <a:rPr lang="en-US" dirty="0" smtClean="0">
                <a:solidFill>
                  <a:schemeClr val="tx1"/>
                </a:solidFill>
              </a:rPr>
              <a:t>You see now why we never worried about the weeks. That’s the easy part; we really just need to figure out the days.</a:t>
            </a:r>
            <a:endParaRPr lang="en-US" dirty="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28708027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6118770"/>
              </p:ext>
            </p:extLst>
          </p:nvPr>
        </p:nvGraphicFramePr>
        <p:xfrm>
          <a:off x="753036" y="954972"/>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When you </a:t>
                      </a:r>
                      <a:r>
                        <a:rPr lang="en-US" sz="1800" baseline="0" dirty="0" smtClean="0">
                          <a:solidFill>
                            <a:schemeClr val="tx1"/>
                          </a:solidFill>
                        </a:rPr>
                        <a:t>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a:t>
                      </a:r>
                      <a:r>
                        <a:rPr lang="en-US" sz="1800" baseline="0" dirty="0" smtClean="0">
                          <a:solidFill>
                            <a:schemeClr val="tx1"/>
                          </a:solidFill>
                        </a:rPr>
                        <a:t>occasionally</a:t>
                      </a:r>
                      <a:r>
                        <a:rPr lang="en-US" sz="1800" dirty="0" smtClean="0">
                          <a:solidFill>
                            <a:schemeClr val="tx1"/>
                          </a:solidFill>
                        </a:rPr>
                        <a:t> find that the second one moved forward too far, so the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This only turns out to happen in one case: a regular </a:t>
                      </a:r>
                      <a:r>
                        <a:rPr lang="he-IL" sz="1800" dirty="0" smtClean="0">
                          <a:solidFill>
                            <a:schemeClr val="tx1"/>
                          </a:solidFill>
                        </a:rPr>
                        <a:t>פשוטה</a:t>
                      </a:r>
                      <a:r>
                        <a:rPr lang="en-US" sz="1800" dirty="0" smtClean="0">
                          <a:solidFill>
                            <a:schemeClr val="tx1"/>
                          </a:solidFill>
                        </a:rPr>
                        <a:t> year, when the first Rosh Hashanah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it moves </a:t>
                      </a:r>
                      <a:r>
                        <a:rPr lang="en-US" sz="1800" i="1" dirty="0" smtClean="0">
                          <a:solidFill>
                            <a:schemeClr val="tx1"/>
                          </a:solidFill>
                        </a:rPr>
                        <a:t>two</a:t>
                      </a:r>
                      <a:r>
                        <a:rPr lang="en-US" sz="1800" dirty="0" smtClean="0">
                          <a:solidFill>
                            <a:schemeClr val="tx1"/>
                          </a:solidFill>
                        </a:rPr>
                        <a:t> days forward, as RH can't fall on Wednesday either (rule (2), </a:t>
                      </a:r>
                      <a:r>
                        <a:rPr lang="he-IL" sz="1800" dirty="0" smtClean="0">
                          <a:solidFill>
                            <a:schemeClr val="tx1"/>
                          </a:solidFill>
                        </a:rPr>
                        <a:t>לא אד"ו ראש</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second</a:t>
                      </a:r>
                      <a:r>
                        <a:rPr lang="en-US" sz="1800" i="0" baseline="0" dirty="0" smtClean="0">
                          <a:solidFill>
                            <a:schemeClr val="tx1"/>
                          </a:solidFill>
                        </a:rPr>
                        <a:t> Rosh Hashanah, you’d need to see if </a:t>
                      </a:r>
                      <a:r>
                        <a:rPr lang="en-US" sz="1800" i="1" baseline="0" dirty="0" smtClean="0">
                          <a:solidFill>
                            <a:schemeClr val="tx1"/>
                          </a:solidFill>
                        </a:rPr>
                        <a:t>next year</a:t>
                      </a:r>
                      <a:r>
                        <a:rPr lang="en-US" sz="1800" i="0" baseline="0" dirty="0" smtClean="0">
                          <a:solidFill>
                            <a:schemeClr val="tx1"/>
                          </a:solidFill>
                        </a:rPr>
                        <a:t> is a </a:t>
                      </a:r>
                      <a:r>
                        <a:rPr lang="he-IL" sz="1800" i="0" baseline="0" dirty="0" smtClean="0">
                          <a:solidFill>
                            <a:schemeClr val="tx1"/>
                          </a:solidFill>
                        </a:rPr>
                        <a:t>פשוטה</a:t>
                      </a:r>
                      <a:r>
                        <a:rPr lang="en-US" sz="1800" i="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837541490"/>
              </p:ext>
            </p:extLst>
          </p:nvPr>
        </p:nvGraphicFramePr>
        <p:xfrm>
          <a:off x="753036" y="946008"/>
          <a:ext cx="7637928" cy="4028440"/>
        </p:xfrm>
        <a:graphic>
          <a:graphicData uri="http://schemas.openxmlformats.org/drawingml/2006/table">
            <a:tbl>
              <a:tblPr>
                <a:tableStyleId>{073A0DAA-6AF3-43AB-8588-CEC1D06C72B9}</a:tableStyleId>
              </a:tblPr>
              <a:tblGrid>
                <a:gridCol w="5468470">
                  <a:extLst>
                    <a:ext uri="{9D8B030D-6E8A-4147-A177-3AD203B41FA5}">
                      <a16:colId xmlns:a16="http://schemas.microsoft.com/office/drawing/2014/main" val="1323424614"/>
                    </a:ext>
                  </a:extLst>
                </a:gridCol>
                <a:gridCol w="216945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sometimes find that the first Rosh Hashanah moved forward too far, and the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Rosh Hashanah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Rosh</a:t>
                      </a:r>
                      <a:r>
                        <a:rPr lang="en-US" sz="1800" baseline="0" dirty="0" smtClean="0">
                          <a:solidFill>
                            <a:schemeClr val="tx1"/>
                          </a:solidFill>
                        </a:rPr>
                        <a:t> </a:t>
                      </a:r>
                      <a:r>
                        <a:rPr lang="en-US" sz="1800" dirty="0" smtClean="0">
                          <a:solidFill>
                            <a:schemeClr val="tx1"/>
                          </a:solidFill>
                        </a:rPr>
                        <a:t>Hashanah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It gets moved to Tuesday.</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first</a:t>
                      </a:r>
                      <a:r>
                        <a:rPr lang="en-US" sz="1800" dirty="0" smtClean="0">
                          <a:solidFill>
                            <a:schemeClr val="tx1"/>
                          </a:solidFill>
                        </a:rPr>
                        <a:t> Rosh Hashanah, this would depend on </a:t>
                      </a:r>
                      <a:r>
                        <a:rPr lang="en-US" sz="1800" i="1" dirty="0" smtClean="0">
                          <a:solidFill>
                            <a:schemeClr val="tx1"/>
                          </a:solidFill>
                        </a:rPr>
                        <a:t>last year </a:t>
                      </a:r>
                      <a:r>
                        <a:rPr lang="en-US" sz="1800" i="0" dirty="0" smtClean="0">
                          <a:solidFill>
                            <a:schemeClr val="tx1"/>
                          </a:solidFill>
                        </a:rPr>
                        <a:t>being a leap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Rosh Hashanah 5766 (at the end of 5765)</a:t>
                      </a:r>
                      <a:r>
                        <a:rPr lang="en-US" sz="1800" baseline="0" dirty="0" smtClean="0">
                          <a:solidFill>
                            <a:schemeClr val="tx1"/>
                          </a:solidFill>
                        </a:rPr>
                        <a:t> – and never again till the year 6000. It happens very rarely.</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2592628996"/>
              </p:ext>
            </p:extLst>
          </p:nvPr>
        </p:nvGraphicFramePr>
        <p:xfrm>
          <a:off x="753036" y="1268737"/>
          <a:ext cx="7637928" cy="210820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at both the beginning and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leap year (</a:t>
                      </a:r>
                      <a:r>
                        <a:rPr lang="he-IL" sz="1800" dirty="0" smtClean="0">
                          <a:solidFill>
                            <a:schemeClr val="tx1"/>
                          </a:solidFill>
                        </a:rPr>
                        <a:t>מעוברת</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Both Rosh </a:t>
                      </a:r>
                      <a:r>
                        <a:rPr lang="en-US" sz="1800" dirty="0" err="1" smtClean="0">
                          <a:solidFill>
                            <a:schemeClr val="tx1"/>
                          </a:solidFill>
                        </a:rPr>
                        <a:t>Hashanos</a:t>
                      </a:r>
                      <a:r>
                        <a:rPr lang="en-US" sz="1800" dirty="0" smtClean="0">
                          <a:solidFill>
                            <a:schemeClr val="tx1"/>
                          </a:solidFill>
                        </a:rPr>
                        <a:t> this year ended up (starting)</a:t>
                      </a:r>
                      <a:r>
                        <a:rPr lang="en-US" sz="1800" baseline="0" dirty="0" smtClean="0">
                          <a:solidFill>
                            <a:schemeClr val="tx1"/>
                          </a:solidFill>
                        </a:rPr>
                        <a:t> </a:t>
                      </a:r>
                      <a:r>
                        <a:rPr lang="en-US" sz="1800" dirty="0" smtClean="0">
                          <a:solidFill>
                            <a:schemeClr val="tx1"/>
                          </a:solidFill>
                        </a:rPr>
                        <a:t>on Monday, so the</a:t>
                      </a:r>
                      <a:r>
                        <a:rPr lang="en-US" sz="1800" baseline="0" dirty="0" smtClean="0">
                          <a:solidFill>
                            <a:schemeClr val="tx1"/>
                          </a:solidFill>
                        </a:rPr>
                        <a:t> year</a:t>
                      </a:r>
                      <a:r>
                        <a:rPr lang="en-US" sz="1800" dirty="0" smtClean="0">
                          <a:solidFill>
                            <a:schemeClr val="tx1"/>
                          </a:solidFill>
                        </a:rPr>
                        <a: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a:xfrm>
            <a:off x="311700" y="1152475"/>
            <a:ext cx="8520600" cy="3553996"/>
          </a:xfrm>
        </p:spPr>
        <p:txBody>
          <a:bodyPr/>
          <a:lstStyle/>
          <a:p>
            <a:r>
              <a:rPr lang="en-US" dirty="0" smtClean="0">
                <a:solidFill>
                  <a:schemeClr val="tx1"/>
                </a:solidFill>
              </a:rPr>
              <a:t>For most of our history, the solution was to adjust both of them by hand:</a:t>
            </a:r>
          </a:p>
          <a:p>
            <a:r>
              <a:rPr lang="en-US" dirty="0" smtClean="0">
                <a:solidFill>
                  <a:schemeClr val="tx1"/>
                </a:solidFill>
              </a:rPr>
              <a:t>Witnesses came to the Sanhedrin to establish the new month. Each month would be either 29 or 30 days long, whenever the new moon was sighted.</a:t>
            </a:r>
            <a:br>
              <a:rPr lang="en-US" dirty="0" smtClean="0">
                <a:solidFill>
                  <a:schemeClr val="tx1"/>
                </a:solidFill>
              </a:rPr>
            </a:br>
            <a:r>
              <a:rPr lang="en-US" dirty="0" smtClean="0">
                <a:solidFill>
                  <a:schemeClr val="tx1"/>
                </a:solidFill>
              </a:rPr>
              <a:t>A lunar month is about 29 and a half days, so they added an extra day about half the time.</a:t>
            </a:r>
          </a:p>
          <a:p>
            <a:r>
              <a:rPr lang="en-US" dirty="0" smtClean="0">
                <a:solidFill>
                  <a:schemeClr val="tx1"/>
                </a:solidFill>
              </a:rPr>
              <a:t>The Sanhedrin also decided each year whether to add Adar II, a thirteenth month, depending on whether it seemed spring would arrive before Pesach.</a:t>
            </a:r>
            <a:br>
              <a:rPr lang="en-US" dirty="0" smtClean="0">
                <a:solidFill>
                  <a:schemeClr val="tx1"/>
                </a:solidFill>
              </a:rPr>
            </a:br>
            <a:r>
              <a:rPr lang="en-US" dirty="0" smtClean="0">
                <a:solidFill>
                  <a:schemeClr val="tx1"/>
                </a:solidFill>
              </a:rPr>
              <a:t>A solar </a:t>
            </a:r>
            <a:r>
              <a:rPr lang="en-US" dirty="0">
                <a:solidFill>
                  <a:schemeClr val="tx1"/>
                </a:solidFill>
              </a:rPr>
              <a:t>year is </a:t>
            </a:r>
            <a:r>
              <a:rPr lang="en-US" dirty="0" smtClean="0">
                <a:solidFill>
                  <a:schemeClr val="tx1"/>
                </a:solidFill>
              </a:rPr>
              <a:t>about a </a:t>
            </a:r>
            <a:r>
              <a:rPr lang="en-US" dirty="0">
                <a:solidFill>
                  <a:schemeClr val="tx1"/>
                </a:solidFill>
              </a:rPr>
              <a:t>third of </a:t>
            </a:r>
            <a:r>
              <a:rPr lang="en-US" dirty="0" smtClean="0">
                <a:solidFill>
                  <a:schemeClr val="tx1"/>
                </a:solidFill>
              </a:rPr>
              <a:t>a month </a:t>
            </a:r>
            <a:r>
              <a:rPr lang="en-US" dirty="0">
                <a:solidFill>
                  <a:schemeClr val="tx1"/>
                </a:solidFill>
              </a:rPr>
              <a:t>(about 11 days longer) longer than twelve </a:t>
            </a:r>
            <a:r>
              <a:rPr lang="en-US" dirty="0" smtClean="0">
                <a:solidFill>
                  <a:schemeClr val="tx1"/>
                </a:solidFill>
              </a:rPr>
              <a:t>lunar months, so they needed to do that every few years.</a:t>
            </a:r>
          </a:p>
          <a:p>
            <a:r>
              <a:rPr lang="en-US" dirty="0" smtClean="0">
                <a:solidFill>
                  <a:schemeClr val="tx1"/>
                </a:solidFill>
              </a:rPr>
              <a:t>In those days, there was no way to be sure ahead of time what the year’s calendar would be.</a:t>
            </a:r>
            <a:endParaRPr lang="en-US" dirty="0">
              <a:solidFill>
                <a:schemeClr val="tx1"/>
              </a:solidFill>
            </a:endParaRPr>
          </a:p>
        </p:txBody>
      </p:sp>
    </p:spTree>
    <p:extLst>
      <p:ext uri="{BB962C8B-B14F-4D97-AF65-F5344CB8AC3E}">
        <p14:creationId xmlns:p14="http://schemas.microsoft.com/office/powerpoint/2010/main" val="2826586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Calculate </a:t>
            </a:r>
            <a:r>
              <a:rPr lang="en" dirty="0">
                <a:solidFill>
                  <a:srgbClr val="000000"/>
                </a:solidFill>
              </a:rPr>
              <a:t>the calendar for a </a:t>
            </a:r>
            <a:r>
              <a:rPr lang="en" dirty="0" smtClean="0">
                <a:solidFill>
                  <a:srgbClr val="000000"/>
                </a:solidFill>
              </a:rPr>
              <a:t>year.</a:t>
            </a:r>
            <a:endParaRPr dirty="0" smtClean="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a:t>
            </a:r>
            <a:r>
              <a:rPr lang="en" dirty="0" smtClean="0">
                <a:solidFill>
                  <a:srgbClr val="000000"/>
                </a:solidFill>
              </a:rPr>
              <a:t>Tishrei this </a:t>
            </a:r>
            <a:r>
              <a:rPr lang="en" dirty="0">
                <a:solidFill>
                  <a:srgbClr val="000000"/>
                </a:solidFill>
              </a:rPr>
              <a:t>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a:solidFill>
                  <a:schemeClr val="tx1"/>
                </a:solidFill>
              </a:rPr>
              <a:t>Establish the months</a:t>
            </a:r>
          </a:p>
        </p:txBody>
      </p:sp>
    </p:spTree>
    <p:extLst>
      <p:ext uri="{BB962C8B-B14F-4D97-AF65-F5344CB8AC3E}">
        <p14:creationId xmlns:p14="http://schemas.microsoft.com/office/powerpoint/2010/main" val="30808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5" end="5"/>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a:t>
            </a:r>
            <a:endParaRPr lang="en-US" dirty="0"/>
          </a:p>
        </p:txBody>
      </p:sp>
      <p:sp>
        <p:nvSpPr>
          <p:cNvPr id="3" name="Text Placeholder 2"/>
          <p:cNvSpPr>
            <a:spLocks noGrp="1"/>
          </p:cNvSpPr>
          <p:nvPr>
            <p:ph type="body" idx="1"/>
          </p:nvPr>
        </p:nvSpPr>
        <p:spPr>
          <a:xfrm>
            <a:off x="311699" y="1152475"/>
            <a:ext cx="8204772" cy="3416400"/>
          </a:xfrm>
        </p:spPr>
        <p:txBody>
          <a:bodyPr/>
          <a:lstStyle/>
          <a:p>
            <a:pPr marL="114300" indent="0">
              <a:buNone/>
            </a:pPr>
            <a:r>
              <a:rPr lang="en-US" dirty="0">
                <a:solidFill>
                  <a:schemeClr val="tx1"/>
                </a:solidFill>
              </a:rPr>
              <a:t>Now 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600" dirty="0" smtClean="0">
                <a:solidFill>
                  <a:schemeClr val="tx1"/>
                </a:solidFill>
              </a:rPr>
              <a:t>If there are two, the </a:t>
            </a:r>
            <a:r>
              <a:rPr lang="en-US" sz="1600" dirty="0">
                <a:solidFill>
                  <a:schemeClr val="tx1"/>
                </a:solidFill>
              </a:rPr>
              <a:t>first day of Rosh </a:t>
            </a:r>
            <a:r>
              <a:rPr lang="en-US" sz="1600" dirty="0" err="1" smtClean="0">
                <a:solidFill>
                  <a:schemeClr val="tx1"/>
                </a:solidFill>
              </a:rPr>
              <a:t>Chodesh</a:t>
            </a:r>
            <a:r>
              <a:rPr lang="en-US" sz="1600" dirty="0" smtClean="0">
                <a:solidFill>
                  <a:schemeClr val="tx1"/>
                </a:solidFill>
              </a:rPr>
              <a:t> </a:t>
            </a:r>
            <a:r>
              <a:rPr lang="en-US" sz="1600" dirty="0">
                <a:solidFill>
                  <a:schemeClr val="tx1"/>
                </a:solidFill>
              </a:rPr>
              <a:t>is the </a:t>
            </a:r>
            <a:r>
              <a:rPr lang="en-US" sz="1600" dirty="0" smtClean="0">
                <a:solidFill>
                  <a:schemeClr val="tx1"/>
                </a:solidFill>
              </a:rPr>
              <a:t>30th day of </a:t>
            </a:r>
            <a:r>
              <a:rPr lang="en-US" sz="1600" dirty="0">
                <a:solidFill>
                  <a:schemeClr val="tx1"/>
                </a:solidFill>
              </a:rPr>
              <a:t>the </a:t>
            </a:r>
            <a:r>
              <a:rPr lang="en-US" sz="1600" dirty="0" smtClean="0">
                <a:solidFill>
                  <a:schemeClr val="tx1"/>
                </a:solidFill>
              </a:rPr>
              <a:t>previous month. The </a:t>
            </a:r>
            <a:r>
              <a:rPr lang="en-US" sz="1600" i="1" dirty="0" smtClean="0">
                <a:solidFill>
                  <a:schemeClr val="tx1"/>
                </a:solidFill>
              </a:rPr>
              <a:t>last</a:t>
            </a:r>
            <a:r>
              <a:rPr lang="en-US" sz="1600" dirty="0" smtClean="0">
                <a:solidFill>
                  <a:schemeClr val="tx1"/>
                </a:solidFill>
              </a:rPr>
              <a:t> </a:t>
            </a:r>
            <a:r>
              <a:rPr lang="en-US" sz="1600" dirty="0">
                <a:solidFill>
                  <a:schemeClr val="tx1"/>
                </a:solidFill>
              </a:rPr>
              <a:t>day </a:t>
            </a:r>
            <a:r>
              <a:rPr lang="en-US" sz="1600" dirty="0" smtClean="0">
                <a:solidFill>
                  <a:schemeClr val="tx1"/>
                </a:solidFill>
              </a:rPr>
              <a:t>of Rosh </a:t>
            </a:r>
            <a:r>
              <a:rPr lang="en-US" sz="1600" dirty="0" err="1" smtClean="0">
                <a:solidFill>
                  <a:schemeClr val="tx1"/>
                </a:solidFill>
              </a:rPr>
              <a:t>Chodesh</a:t>
            </a:r>
            <a:r>
              <a:rPr lang="en-US" sz="1600" dirty="0" smtClean="0">
                <a:solidFill>
                  <a:schemeClr val="tx1"/>
                </a:solidFill>
              </a:rPr>
              <a:t> is always the </a:t>
            </a:r>
            <a:r>
              <a:rPr lang="en-US" sz="1600" dirty="0">
                <a:solidFill>
                  <a:schemeClr val="tx1"/>
                </a:solidFill>
              </a:rPr>
              <a:t>1st of the next </a:t>
            </a:r>
            <a:r>
              <a:rPr lang="en-US" sz="1600" dirty="0" smtClean="0">
                <a:solidFill>
                  <a:schemeClr val="tx1"/>
                </a:solidFill>
              </a:rPr>
              <a:t>month.</a:t>
            </a:r>
            <a:endParaRPr lang="en-US" dirty="0" smtClean="0">
              <a:solidFill>
                <a:schemeClr val="tx1"/>
              </a:solidFill>
            </a:endParaRPr>
          </a:p>
          <a:p>
            <a:r>
              <a:rPr lang="en-US" dirty="0" smtClean="0">
                <a:solidFill>
                  <a:schemeClr val="tx1"/>
                </a:solidFill>
              </a:rPr>
              <a:t>The months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 alternating</a:t>
            </a:r>
            <a:r>
              <a:rPr lang="en-US" dirty="0" smtClean="0">
                <a:solidFill>
                  <a:schemeClr val="tx1"/>
                </a:solidFill>
              </a:rPr>
              <a:t>:</a:t>
            </a:r>
          </a:p>
          <a:p>
            <a:pPr lvl="1">
              <a:lnSpc>
                <a:spcPct val="100000"/>
              </a:lnSpc>
              <a:spcBef>
                <a:spcPts val="0"/>
              </a:spcBef>
            </a:pPr>
            <a:r>
              <a:rPr lang="en-US" sz="1600" dirty="0" err="1">
                <a:solidFill>
                  <a:schemeClr val="tx1"/>
                </a:solidFill>
              </a:rPr>
              <a:t>Tishrei</a:t>
            </a:r>
            <a:r>
              <a:rPr lang="en-US" sz="1600" dirty="0">
                <a:solidFill>
                  <a:schemeClr val="tx1"/>
                </a:solidFill>
              </a:rPr>
              <a:t> 30, </a:t>
            </a:r>
            <a:r>
              <a:rPr lang="en-US" sz="1600" dirty="0" err="1">
                <a:solidFill>
                  <a:schemeClr val="tx1"/>
                </a:solidFill>
              </a:rPr>
              <a:t>Teves</a:t>
            </a:r>
            <a:r>
              <a:rPr lang="en-US" sz="1600" dirty="0">
                <a:solidFill>
                  <a:schemeClr val="tx1"/>
                </a:solidFill>
              </a:rPr>
              <a:t> 29, </a:t>
            </a:r>
            <a:r>
              <a:rPr lang="en-US" sz="1600" dirty="0" err="1">
                <a:solidFill>
                  <a:schemeClr val="tx1"/>
                </a:solidFill>
              </a:rPr>
              <a:t>Shvat</a:t>
            </a:r>
            <a:r>
              <a:rPr lang="en-US" sz="1600" dirty="0">
                <a:solidFill>
                  <a:schemeClr val="tx1"/>
                </a:solidFill>
              </a:rPr>
              <a:t> 30, Adar 29, Nisan 30, Iyar 29, Sivan 30, Tammuz 29, Av 30, Elul </a:t>
            </a:r>
            <a:r>
              <a:rPr lang="en-US" sz="16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a:t>
            </a:r>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2741166182"/>
              </p:ext>
            </p:extLst>
          </p:nvPr>
        </p:nvGraphicFramePr>
        <p:xfrm>
          <a:off x="753036" y="1268737"/>
          <a:ext cx="7637928" cy="347980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i="1" dirty="0" smtClean="0">
                          <a:solidFill>
                            <a:schemeClr val="tx1"/>
                          </a:solidFill>
                        </a:rPr>
                        <a:t>That's</a:t>
                      </a:r>
                      <a:r>
                        <a:rPr lang="en-US" sz="1800" dirty="0" smtClean="0">
                          <a:solidFill>
                            <a:schemeClr val="tx1"/>
                          </a:solidFill>
                        </a:rPr>
                        <a:t> the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We need to know </a:t>
                      </a:r>
                      <a:r>
                        <a:rPr lang="en-US" sz="1800" baseline="0" dirty="0" smtClean="0">
                          <a:solidFill>
                            <a:schemeClr val="tx1"/>
                          </a:solidFill>
                        </a:rPr>
                        <a:t>(a)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 With that we 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leap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I </a:t>
                      </a:r>
                      <a:r>
                        <a:rPr lang="en-US" sz="1800" b="1" dirty="0" smtClean="0"/>
                        <a:t>30</a:t>
                      </a:r>
                      <a:r>
                        <a:rPr lang="en-US" sz="1800" dirty="0" smtClean="0"/>
                        <a:t>, Adar II </a:t>
                      </a:r>
                      <a:r>
                        <a:rPr lang="en-US" sz="1800" b="1" i="0" dirty="0" smtClean="0"/>
                        <a:t>29</a:t>
                      </a:r>
                      <a:r>
                        <a:rPr lang="en-US" sz="1800" dirty="0" smtClean="0"/>
                        <a:t>, Nisan 30, Iyar 29, Sivan 30, Tammuz 29, Av 30, Elul 29. Total days: 385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We’ve seen that only three things vary in the calendar (aside from which day you start): 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(really through Cheshvan) is an identical rigid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a:t>
            </a:r>
            <a:r>
              <a:rPr lang="en" dirty="0">
                <a:solidFill>
                  <a:srgbClr val="000000"/>
                </a:solidFill>
              </a:rPr>
              <a:t>months</a:t>
            </a:r>
            <a:endParaRPr dirty="0">
              <a:solidFill>
                <a:srgbClr val="000000"/>
              </a:solidFill>
            </a:endParaRPr>
          </a:p>
          <a:p>
            <a:pPr>
              <a:spcBef>
                <a:spcPts val="1200"/>
              </a:spcBef>
              <a:buClr>
                <a:srgbClr val="000000"/>
              </a:buClr>
              <a:buFont typeface="Arial"/>
              <a:buAutoNum type="alphaUcPeriod"/>
            </a:pP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and </a:t>
            </a:r>
            <a:r>
              <a:rPr lang="en-US" dirty="0" err="1">
                <a:solidFill>
                  <a:schemeClr val="tx1"/>
                </a:solidFill>
              </a:rPr>
              <a:t>Sidros</a:t>
            </a:r>
            <a:endParaRPr lang="en-US" dirty="0">
              <a:solidFill>
                <a:schemeClr val="tx1"/>
              </a:solidFill>
            </a:endParaRPr>
          </a:p>
          <a:p>
            <a:pPr>
              <a:spcBef>
                <a:spcPts val="1200"/>
              </a:spcBef>
              <a:buClr>
                <a:srgbClr val="000000"/>
              </a:buClr>
              <a:buFont typeface="Arial"/>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Pick a calendar</a:t>
            </a:r>
            <a:br>
              <a:rPr lang="en-US" dirty="0" smtClean="0">
                <a:solidFill>
                  <a:srgbClr val="000000"/>
                </a:solidFill>
              </a:rPr>
            </a:br>
            <a:r>
              <a:rPr lang="en-US" dirty="0" smtClean="0">
                <a:solidFill>
                  <a:srgbClr val="000000"/>
                </a:solidFill>
              </a:rPr>
              <a:t>- </a:t>
            </a:r>
            <a:r>
              <a:rPr lang="en-US" sz="1800" dirty="0" err="1" smtClean="0">
                <a:solidFill>
                  <a:srgbClr val="000000"/>
                </a:solidFill>
              </a:rPr>
              <a:t>Keviyus</a:t>
            </a:r>
            <a:r>
              <a:rPr lang="en-US" sz="1800" dirty="0" smtClean="0">
                <a:solidFill>
                  <a:srgbClr val="000000"/>
                </a:solidFill>
              </a:rPr>
              <a:t> page</a:t>
            </a:r>
            <a:br>
              <a:rPr lang="en-US" sz="1800" dirty="0" smtClean="0">
                <a:solidFill>
                  <a:srgbClr val="000000"/>
                </a:solidFill>
              </a:rPr>
            </a:br>
            <a:r>
              <a:rPr lang="en-US" sz="1800" dirty="0" smtClean="0">
                <a:solidFill>
                  <a:srgbClr val="000000"/>
                </a:solidFill>
              </a:rPr>
              <a:t>- Find this year’s calendar</a:t>
            </a:r>
            <a:endParaRPr sz="1800" dirty="0">
              <a:solidFill>
                <a:srgbClr val="000000"/>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Yomim Tovim</a:t>
            </a:r>
          </a:p>
          <a:p>
            <a:pPr>
              <a:spcBef>
                <a:spcPts val="600"/>
              </a:spcBef>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60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407230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Pick a calendar</a:t>
            </a:r>
            <a:endParaRPr dirty="0"/>
          </a:p>
        </p:txBody>
      </p:sp>
      <p:sp>
        <p:nvSpPr>
          <p:cNvPr id="97" name="Google Shape;97;p20"/>
          <p:cNvSpPr txBox="1">
            <a:spLocks noGrp="1"/>
          </p:cNvSpPr>
          <p:nvPr>
            <p:ph type="body" idx="1"/>
          </p:nvPr>
        </p:nvSpPr>
        <p:spPr>
          <a:xfrm>
            <a:off x="311700" y="1152475"/>
            <a:ext cx="4269265"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lay out the calendar for the entire year. </a:t>
            </a:r>
            <a:endParaRPr lang="en" dirty="0">
              <a:solidFill>
                <a:srgbClr val="000000"/>
              </a:solidFill>
            </a:endParaRPr>
          </a:p>
          <a:p>
            <a:pPr>
              <a:spcBef>
                <a:spcPts val="1600"/>
              </a:spcBef>
              <a:buClr>
                <a:srgbClr val="000000"/>
              </a:buClr>
            </a:pPr>
            <a:r>
              <a:rPr lang="en-US" dirty="0">
                <a:solidFill>
                  <a:schemeClr val="tx1"/>
                </a:solidFill>
              </a:rPr>
              <a:t>To help </a:t>
            </a:r>
            <a:r>
              <a:rPr lang="en-US" dirty="0" smtClean="0">
                <a:solidFill>
                  <a:schemeClr val="tx1"/>
                </a:solidFill>
              </a:rPr>
              <a:t>visualize this, this is a chart in the 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08910" y="-98612"/>
            <a:ext cx="3148315" cy="5242112"/>
          </a:xfrm>
          <a:prstGeom prst="rect">
            <a:avLst/>
          </a:prstGeom>
        </p:spPr>
      </p:pic>
    </p:spTree>
    <p:extLst>
      <p:ext uri="{BB962C8B-B14F-4D97-AF65-F5344CB8AC3E}">
        <p14:creationId xmlns:p14="http://schemas.microsoft.com/office/powerpoint/2010/main" val="80967770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Pick a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pPr>
            <a:r>
              <a:rPr lang="en-US" smtClean="0">
                <a:solidFill>
                  <a:schemeClr val="tx1"/>
                </a:solidFill>
              </a:rPr>
              <a:t>A </a:t>
            </a:r>
            <a:r>
              <a:rPr lang="en-US" dirty="0" smtClean="0">
                <a:solidFill>
                  <a:schemeClr val="tx1"/>
                </a:solidFill>
              </a:rPr>
              <a:t>maybe fancier version of that chart:</a:t>
            </a:r>
            <a:endParaRPr lang="en" dirty="0">
              <a:solidFill>
                <a:srgbClr val="000000"/>
              </a:solidFill>
            </a:endParaRPr>
          </a:p>
        </p:txBody>
      </p:sp>
      <p:pic>
        <p:nvPicPr>
          <p:cNvPr id="2" name="Picture 1"/>
          <p:cNvPicPr>
            <a:picLocks noChangeAspect="1"/>
          </p:cNvPicPr>
          <p:nvPr/>
        </p:nvPicPr>
        <p:blipFill>
          <a:blip r:embed="rId3"/>
          <a:stretch>
            <a:fillRect/>
          </a:stretch>
        </p:blipFill>
        <p:spPr>
          <a:xfrm>
            <a:off x="1480230" y="1634054"/>
            <a:ext cx="5843858" cy="3215851"/>
          </a:xfrm>
          <a:prstGeom prst="rect">
            <a:avLst/>
          </a:prstGeom>
        </p:spPr>
      </p:pic>
    </p:spTree>
    <p:extLst>
      <p:ext uri="{BB962C8B-B14F-4D97-AF65-F5344CB8AC3E}">
        <p14:creationId xmlns:p14="http://schemas.microsoft.com/office/powerpoint/2010/main" val="224303857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buFont typeface="Arial"/>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a:t>
            </a:r>
            <a:r>
              <a:rPr lang="en-US" dirty="0">
                <a:solidFill>
                  <a:schemeClr val="tx1"/>
                </a:solidFill>
              </a:rPr>
              <a:t>Find this year’s calendar</a:t>
            </a:r>
          </a:p>
          <a:p>
            <a:pPr marL="457200" lvl="0" indent="-342900" algn="l" rtl="0">
              <a:spcBef>
                <a:spcPts val="0"/>
              </a:spcBef>
              <a:spcAft>
                <a:spcPts val="0"/>
              </a:spcAft>
              <a:buClr>
                <a:srgbClr val="000000"/>
              </a:buClr>
              <a:buSzPts val="1800"/>
              <a:buAutoNum type="arabicParenR"/>
            </a:pPr>
            <a:r>
              <a:rPr lang="en" dirty="0" smtClean="0">
                <a:solidFill>
                  <a:srgbClr val="000000"/>
                </a:solidFill>
              </a:rPr>
              <a:t>Yomim Tovim</a:t>
            </a:r>
          </a:p>
          <a:p>
            <a:pPr>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3597507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By the days of </a:t>
            </a:r>
            <a:r>
              <a:rPr lang="en-US" dirty="0" err="1" smtClean="0">
                <a:solidFill>
                  <a:schemeClr val="tx1"/>
                </a:solidFill>
              </a:rPr>
              <a:t>Abaye</a:t>
            </a:r>
            <a:r>
              <a:rPr lang="en-US" dirty="0" smtClean="0">
                <a:solidFill>
                  <a:schemeClr val="tx1"/>
                </a:solidFill>
              </a:rPr>
              <a:t> and </a:t>
            </a:r>
            <a:r>
              <a:rPr lang="en-US" dirty="0" err="1" smtClean="0">
                <a:solidFill>
                  <a:schemeClr val="tx1"/>
                </a:solidFill>
              </a:rPr>
              <a:t>Rava</a:t>
            </a:r>
            <a:r>
              <a:rPr lang="en-US" dirty="0" smtClean="0">
                <a:solidFill>
                  <a:schemeClr val="tx1"/>
                </a:solidFill>
              </a:rPr>
              <a:t> it was very difficult to establish the months and years directly (</a:t>
            </a:r>
            <a:r>
              <a:rPr lang="en-US" dirty="0" err="1" smtClean="0">
                <a:solidFill>
                  <a:schemeClr val="tx1"/>
                </a:solidFill>
              </a:rPr>
              <a:t>Rambam</a:t>
            </a:r>
            <a:r>
              <a:rPr lang="en-US" dirty="0" smtClean="0">
                <a:solidFill>
                  <a:schemeClr val="tx1"/>
                </a:solidFill>
              </a:rPr>
              <a:t>: “no permanent court was left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so the </a:t>
            </a:r>
            <a:r>
              <a:rPr lang="en-US" dirty="0" err="1" smtClean="0">
                <a:solidFill>
                  <a:schemeClr val="tx1"/>
                </a:solidFill>
              </a:rPr>
              <a:t>nasi</a:t>
            </a:r>
            <a:r>
              <a:rPr lang="en-US" dirty="0" smtClean="0">
                <a:solidFill>
                  <a:schemeClr val="tx1"/>
                </a:solidFill>
              </a:rPr>
              <a:t> Hillel ben Yehudah established our permanent calendar instead.</a:t>
            </a:r>
          </a:p>
          <a:p>
            <a:r>
              <a:rPr lang="en-US" dirty="0" smtClean="0">
                <a:solidFill>
                  <a:schemeClr val="tx1"/>
                </a:solidFill>
              </a:rPr>
              <a:t>The </a:t>
            </a:r>
            <a:r>
              <a:rPr lang="en-US" dirty="0" err="1" smtClean="0">
                <a:solidFill>
                  <a:schemeClr val="tx1"/>
                </a:solidFill>
              </a:rPr>
              <a:t>Rambam</a:t>
            </a:r>
            <a:r>
              <a:rPr lang="en-US" dirty="0" smtClean="0">
                <a:solidFill>
                  <a:schemeClr val="tx1"/>
                </a:solidFill>
              </a:rPr>
              <a:t> says this is </a:t>
            </a:r>
            <a:r>
              <a:rPr lang="en-US" dirty="0" err="1" smtClean="0">
                <a:solidFill>
                  <a:schemeClr val="tx1"/>
                </a:solidFill>
              </a:rPr>
              <a:t>halacha</a:t>
            </a:r>
            <a:r>
              <a:rPr lang="en-US" dirty="0" smtClean="0">
                <a:solidFill>
                  <a:schemeClr val="tx1"/>
                </a:solidFill>
              </a:rPr>
              <a:t> </a:t>
            </a:r>
            <a:r>
              <a:rPr lang="en-US" dirty="0" err="1" smtClean="0">
                <a:solidFill>
                  <a:schemeClr val="tx1"/>
                </a:solidFill>
              </a:rPr>
              <a:t>l’Moshe</a:t>
            </a:r>
            <a:r>
              <a:rPr lang="en-US" dirty="0" smtClean="0">
                <a:solidFill>
                  <a:schemeClr val="tx1"/>
                </a:solidFill>
              </a:rPr>
              <a:t> </a:t>
            </a:r>
            <a:r>
              <a:rPr lang="en-US" dirty="0" err="1" smtClean="0">
                <a:solidFill>
                  <a:schemeClr val="tx1"/>
                </a:solidFill>
              </a:rPr>
              <a:t>b’Sinai</a:t>
            </a:r>
            <a:r>
              <a:rPr lang="en-US" dirty="0" smtClean="0">
                <a:solidFill>
                  <a:schemeClr val="tx1"/>
                </a:solidFill>
              </a:rPr>
              <a:t>. (</a:t>
            </a:r>
            <a:r>
              <a:rPr lang="en-US" dirty="0" err="1" smtClean="0">
                <a:solidFill>
                  <a:schemeClr val="tx1"/>
                </a:solidFill>
              </a:rPr>
              <a:t>Chazon</a:t>
            </a:r>
            <a:r>
              <a:rPr lang="en-US" dirty="0" smtClean="0">
                <a:solidFill>
                  <a:schemeClr val="tx1"/>
                </a:solidFill>
              </a:rPr>
              <a:t> </a:t>
            </a:r>
            <a:r>
              <a:rPr lang="en-US" dirty="0" err="1" smtClean="0">
                <a:solidFill>
                  <a:schemeClr val="tx1"/>
                </a:solidFill>
              </a:rPr>
              <a:t>Ish</a:t>
            </a:r>
            <a:r>
              <a:rPr lang="en-US" dirty="0">
                <a:solidFill>
                  <a:schemeClr val="tx1"/>
                </a:solidFill>
              </a:rPr>
              <a:t>:</a:t>
            </a:r>
            <a:r>
              <a:rPr lang="en-US" dirty="0" smtClean="0">
                <a:solidFill>
                  <a:schemeClr val="tx1"/>
                </a:solidFill>
              </a:rPr>
              <a:t> the </a:t>
            </a:r>
            <a:r>
              <a:rPr lang="en-US" dirty="0" err="1" smtClean="0">
                <a:solidFill>
                  <a:schemeClr val="tx1"/>
                </a:solidFill>
              </a:rPr>
              <a:t>Rambam</a:t>
            </a:r>
            <a:r>
              <a:rPr lang="en-US" dirty="0" smtClean="0">
                <a:solidFill>
                  <a:schemeClr val="tx1"/>
                </a:solidFill>
              </a:rPr>
              <a:t> means doing it by calculation when needed – not the exact details.)</a:t>
            </a:r>
          </a:p>
          <a:p>
            <a:r>
              <a:rPr lang="en-US" dirty="0" smtClean="0">
                <a:solidFill>
                  <a:schemeClr val="tx1"/>
                </a:solidFill>
              </a:rPr>
              <a:t>The current calendar is based only on calculation, not observation. It cannot be exact, but the approximate values chosen for month and year are close enough that it has drifted very slowly – several days - in the hundreds of years since.</a:t>
            </a:r>
          </a:p>
          <a:p>
            <a:r>
              <a:rPr lang="en-US" dirty="0" smtClean="0">
                <a:solidFill>
                  <a:schemeClr val="tx1"/>
                </a:solidFill>
              </a:rPr>
              <a:t>When we have a Sanhedrin again, we will be able to fix it.</a:t>
            </a:r>
            <a:endParaRPr lang="en-US" dirty="0">
              <a:solidFill>
                <a:schemeClr val="tx1"/>
              </a:solidFill>
            </a:endParaRPr>
          </a:p>
        </p:txBody>
      </p:sp>
    </p:spTree>
    <p:extLst>
      <p:ext uri="{BB962C8B-B14F-4D97-AF65-F5344CB8AC3E}">
        <p14:creationId xmlns:p14="http://schemas.microsoft.com/office/powerpoint/2010/main" val="396548397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 – find the calendar for the year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95495461"/>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You'll see a total of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leap year. If the page header is </a:t>
                      </a:r>
                      <a:r>
                        <a:rPr lang="he-IL" sz="1800" dirty="0" smtClean="0"/>
                        <a:t>פשוטה</a:t>
                      </a:r>
                      <a:r>
                        <a:rPr lang="en-US" sz="1800" dirty="0" smtClean="0"/>
                        <a:t>, click on the right-hand pane and scroll left, or click the “</a:t>
                      </a:r>
                      <a:r>
                        <a:rPr lang="he-IL" sz="1800" dirty="0" smtClean="0"/>
                        <a:t>מעוברת</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a:t>
                      </a:r>
                      <a:r>
                        <a:rPr lang="en-US" sz="1800" baseline="0" dirty="0" smtClean="0">
                          <a:solidFill>
                            <a:schemeClr val="tx1"/>
                          </a:solidFill>
                        </a:rPr>
                        <a:t> </a:t>
                      </a:r>
                      <a:r>
                        <a:rPr lang="en-US" sz="1800" dirty="0" smtClean="0">
                          <a:solidFill>
                            <a:schemeClr val="tx1"/>
                          </a:solidFill>
                        </a:rPr>
                        <a:t>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 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בש"ז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55770954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523587543"/>
              </p:ext>
            </p:extLst>
          </p:nvPr>
        </p:nvGraphicFramePr>
        <p:xfrm>
          <a:off x="753036" y="1017725"/>
          <a:ext cx="7637928" cy="3844865"/>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54943">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887358">
                <a:tc>
                  <a:txBody>
                    <a:bodyPr/>
                    <a:lstStyle/>
                    <a:p>
                      <a:pPr marL="0" indent="0">
                        <a:spcBef>
                          <a:spcPts val="600"/>
                        </a:spcBef>
                        <a:buFont typeface="Arial" panose="020B0604020202020204" pitchFamily="34" charset="0"/>
                        <a:buNone/>
                      </a:pPr>
                      <a:r>
                        <a:rPr lang="en-US" sz="1800" dirty="0" smtClean="0">
                          <a:solidFill>
                            <a:schemeClr val="tx1"/>
                          </a:solidFill>
                        </a:rPr>
                        <a:t>What about the </a:t>
                      </a:r>
                      <a:r>
                        <a:rPr lang="en-US" sz="1800" i="1" dirty="0" smtClean="0">
                          <a:solidFill>
                            <a:schemeClr val="tx1"/>
                          </a:solidFill>
                        </a:rPr>
                        <a:t>last</a:t>
                      </a:r>
                      <a:r>
                        <a:rPr lang="en-US" sz="1800" dirty="0" smtClean="0">
                          <a:solidFill>
                            <a:schemeClr val="tx1"/>
                          </a:solidFill>
                        </a:rPr>
                        <a:t> letter of the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564705">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Using the Tur’s </a:t>
                      </a:r>
                      <a:r>
                        <a:rPr lang="he-IL" sz="1800" dirty="0" smtClean="0">
                          <a:solidFill>
                            <a:schemeClr val="tx1"/>
                          </a:solidFill>
                        </a:rPr>
                        <a:t>א"ת ב"ש</a:t>
                      </a:r>
                      <a:r>
                        <a:rPr lang="en-US" sz="1800" dirty="0" smtClean="0">
                          <a:solidFill>
                            <a:schemeClr val="tx1"/>
                          </a:solidFill>
                        </a:rPr>
                        <a:t>, it gives us a lot of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as well.</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Shabbos (</a:t>
                      </a:r>
                      <a:r>
                        <a:rPr lang="he-IL" sz="1800" dirty="0" smtClean="0">
                          <a:solidFill>
                            <a:schemeClr val="tx1"/>
                          </a:solidFill>
                        </a:rPr>
                        <a:t>ז</a:t>
                      </a:r>
                      <a:r>
                        <a:rPr lang="en-US" sz="1800" dirty="0" smtClean="0">
                          <a:solidFill>
                            <a:schemeClr val="tx1"/>
                          </a:solidFill>
                        </a:rPr>
                        <a:t>), as you can see by scrolling down on that calendar. So the correct calendar is titled </a:t>
                      </a:r>
                      <a:r>
                        <a:rPr lang="he-IL" sz="1800" dirty="0" smtClean="0">
                          <a:solidFill>
                            <a:schemeClr val="tx1"/>
                          </a:solidFill>
                        </a:rPr>
                        <a:t>בש"ז</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5101252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Pick a calendar, cont. – </a:t>
            </a:r>
            <a:r>
              <a:rPr lang="he-IL" dirty="0"/>
              <a:t>ארבעה שערים</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pPr>
            <a:r>
              <a:rPr lang="en-US" dirty="0" smtClean="0">
                <a:solidFill>
                  <a:srgbClr val="000000"/>
                </a:solidFill>
              </a:rPr>
              <a:t>The “Four Gates”: Chazal found a way to mechanize the process of picking a calendar, to handle the </a:t>
            </a:r>
            <a:r>
              <a:rPr lang="he-IL" dirty="0" smtClean="0">
                <a:solidFill>
                  <a:srgbClr val="000000"/>
                </a:solidFill>
              </a:rPr>
              <a:t>ד' דחיות</a:t>
            </a:r>
            <a:r>
              <a:rPr lang="en-US" dirty="0" smtClean="0">
                <a:solidFill>
                  <a:srgbClr val="000000"/>
                </a:solidFill>
              </a:rPr>
              <a:t> automatically.</a:t>
            </a:r>
          </a:p>
          <a:p>
            <a:pPr>
              <a:buClr>
                <a:srgbClr val="000000"/>
              </a:buClr>
            </a:pPr>
            <a:r>
              <a:rPr lang="en-US" dirty="0" smtClean="0">
                <a:solidFill>
                  <a:srgbClr val="000000"/>
                </a:solidFill>
              </a:rPr>
              <a:t>All you need is </a:t>
            </a:r>
            <a:br>
              <a:rPr lang="en-US" dirty="0" smtClean="0">
                <a:solidFill>
                  <a:srgbClr val="000000"/>
                </a:solidFill>
              </a:rPr>
            </a:br>
            <a:r>
              <a:rPr lang="en-US" dirty="0" smtClean="0">
                <a:solidFill>
                  <a:srgbClr val="000000"/>
                </a:solidFill>
              </a:rPr>
              <a:t>(a) the </a:t>
            </a:r>
            <a:r>
              <a:rPr lang="en-US" dirty="0" err="1" smtClean="0">
                <a:solidFill>
                  <a:srgbClr val="000000"/>
                </a:solidFill>
              </a:rPr>
              <a:t>molad</a:t>
            </a:r>
            <a:r>
              <a:rPr lang="en-US" dirty="0" smtClean="0">
                <a:solidFill>
                  <a:srgbClr val="000000"/>
                </a:solidFill>
              </a:rPr>
              <a:t> of this Rosh Hashanah, and</a:t>
            </a:r>
            <a:br>
              <a:rPr lang="en-US" dirty="0" smtClean="0">
                <a:solidFill>
                  <a:srgbClr val="000000"/>
                </a:solidFill>
              </a:rPr>
            </a:br>
            <a:r>
              <a:rPr lang="en-US" dirty="0" smtClean="0">
                <a:solidFill>
                  <a:srgbClr val="000000"/>
                </a:solidFill>
              </a:rPr>
              <a:t>(b) which of last year, this year, and next year are </a:t>
            </a:r>
            <a:r>
              <a:rPr lang="en-US" dirty="0" err="1" smtClean="0">
                <a:solidFill>
                  <a:srgbClr val="000000"/>
                </a:solidFill>
              </a:rPr>
              <a:t>m’ubaros</a:t>
            </a:r>
            <a:r>
              <a:rPr lang="en-US" dirty="0" smtClean="0">
                <a:solidFill>
                  <a:srgbClr val="000000"/>
                </a:solidFill>
              </a:rPr>
              <a:t>.</a:t>
            </a:r>
          </a:p>
          <a:p>
            <a:pPr>
              <a:buClr>
                <a:srgbClr val="000000"/>
              </a:buClr>
            </a:pPr>
            <a:r>
              <a:rPr lang="en-US" dirty="0" smtClean="0">
                <a:solidFill>
                  <a:srgbClr val="000000"/>
                </a:solidFill>
              </a:rPr>
              <a:t>Then you look up the answer on the chart. The </a:t>
            </a:r>
            <a:r>
              <a:rPr lang="he-IL" dirty="0" smtClean="0">
                <a:solidFill>
                  <a:srgbClr val="000000"/>
                </a:solidFill>
              </a:rPr>
              <a:t>ד' דחיות</a:t>
            </a:r>
            <a:r>
              <a:rPr lang="en-US" dirty="0" smtClean="0">
                <a:solidFill>
                  <a:srgbClr val="000000"/>
                </a:solidFill>
              </a:rPr>
              <a:t> are built in.</a:t>
            </a:r>
          </a:p>
          <a:p>
            <a:pPr>
              <a:buClr>
                <a:srgbClr val="000000"/>
              </a:buClr>
            </a:pPr>
            <a:endParaRPr lang="en-US" dirty="0">
              <a:solidFill>
                <a:schemeClr val="tx1"/>
              </a:solidFill>
            </a:endParaRPr>
          </a:p>
        </p:txBody>
      </p:sp>
    </p:spTree>
    <p:extLst>
      <p:ext uri="{BB962C8B-B14F-4D97-AF65-F5344CB8AC3E}">
        <p14:creationId xmlns:p14="http://schemas.microsoft.com/office/powerpoint/2010/main" val="23023194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452283" y="0"/>
            <a:ext cx="6391835" cy="5246526"/>
          </a:xfrm>
          <a:prstGeom prst="rect">
            <a:avLst/>
          </a:prstGeom>
        </p:spPr>
      </p:pic>
      <p:cxnSp>
        <p:nvCxnSpPr>
          <p:cNvPr id="5" name="Straight Arrow Connector 4"/>
          <p:cNvCxnSpPr/>
          <p:nvPr/>
        </p:nvCxnSpPr>
        <p:spPr>
          <a:xfrm flipV="1">
            <a:off x="2612316" y="2563905"/>
            <a:ext cx="5029200" cy="0"/>
          </a:xfrm>
          <a:prstGeom prst="straightConnector1">
            <a:avLst/>
          </a:prstGeom>
          <a:ln w="19050">
            <a:solidFill>
              <a:srgbClr val="FF0000"/>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6230471" y="860612"/>
            <a:ext cx="152400" cy="215153"/>
          </a:xfrm>
          <a:prstGeom prst="ellipse">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606988" y="1918447"/>
            <a:ext cx="484094" cy="242047"/>
          </a:xfrm>
          <a:prstGeom prst="round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a:off x="6302188" y="1075765"/>
            <a:ext cx="8965" cy="100584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70330" y="1927412"/>
            <a:ext cx="1452282" cy="307777"/>
          </a:xfrm>
          <a:prstGeom prst="rect">
            <a:avLst/>
          </a:prstGeom>
          <a:noFill/>
        </p:spPr>
        <p:txBody>
          <a:bodyPr wrap="square" rtlCol="0">
            <a:spAutoFit/>
          </a:bodyPr>
          <a:lstStyle/>
          <a:p>
            <a:r>
              <a:rPr lang="en-US" dirty="0" smtClean="0"/>
              <a:t>(2d 14h 316ch)</a:t>
            </a:r>
            <a:endParaRPr lang="en-US" dirty="0"/>
          </a:p>
        </p:txBody>
      </p:sp>
    </p:spTree>
    <p:extLst>
      <p:ext uri="{BB962C8B-B14F-4D97-AF65-F5344CB8AC3E}">
        <p14:creationId xmlns:p14="http://schemas.microsoft.com/office/powerpoint/2010/main" val="46325855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a:buClr>
                <a:srgbClr val="000000"/>
              </a:buClr>
              <a:buFont typeface="Arial"/>
              <a:buAutoNum type="arabicParenR"/>
            </a:pPr>
            <a:r>
              <a:rPr lang="en-US" dirty="0" err="1">
                <a:solidFill>
                  <a:schemeClr val="tx1"/>
                </a:solidFill>
              </a:rPr>
              <a:t>Yomim</a:t>
            </a:r>
            <a:r>
              <a:rPr lang="en-US" dirty="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783410249"/>
              </p:ext>
            </p:extLst>
          </p:nvPr>
        </p:nvGraphicFramePr>
        <p:xfrm>
          <a:off x="753036" y="932180"/>
          <a:ext cx="7637928" cy="3937000"/>
        </p:xfrm>
        <a:graphic>
          <a:graphicData uri="http://schemas.openxmlformats.org/drawingml/2006/table">
            <a:tbl>
              <a:tblPr>
                <a:tableStyleId>{073A0DAA-6AF3-43AB-8588-CEC1D06C72B9}</a:tableStyleId>
              </a:tblPr>
              <a:tblGrid>
                <a:gridCol w="3854823">
                  <a:extLst>
                    <a:ext uri="{9D8B030D-6E8A-4147-A177-3AD203B41FA5}">
                      <a16:colId xmlns:a16="http://schemas.microsoft.com/office/drawing/2014/main" val="1323424614"/>
                    </a:ext>
                  </a:extLst>
                </a:gridCol>
                <a:gridCol w="37831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We’ve already added the </a:t>
                      </a:r>
                      <a:r>
                        <a:rPr lang="en-US" sz="1800" dirty="0" err="1" smtClean="0">
                          <a:solidFill>
                            <a:schemeClr val="tx1"/>
                          </a:solidFill>
                        </a:rPr>
                        <a:t>Roshei</a:t>
                      </a:r>
                      <a:r>
                        <a:rPr lang="en-US" sz="1800" dirty="0" smtClean="0">
                          <a:solidFill>
                            <a:schemeClr val="tx1"/>
                          </a:solidFill>
                        </a:rPr>
                        <a:t> </a:t>
                      </a:r>
                      <a:r>
                        <a:rPr lang="en-US" sz="1800" dirty="0" err="1" smtClean="0">
                          <a:solidFill>
                            <a:schemeClr val="tx1"/>
                          </a:solidFill>
                        </a:rPr>
                        <a:t>Chodoshim</a:t>
                      </a:r>
                      <a:r>
                        <a:rPr lang="en-US" sz="1800" dirty="0" smtClean="0">
                          <a:solidFill>
                            <a:schemeClr val="tx1"/>
                          </a:solidFill>
                        </a:rPr>
                        <a:t> to the calendar.</a:t>
                      </a:r>
                    </a:p>
                    <a:p>
                      <a:pPr marL="285750" indent="-285750">
                        <a:buFont typeface="Arial" panose="020B0604020202020204" pitchFamily="34" charset="0"/>
                        <a:buChar char="•"/>
                      </a:pPr>
                      <a:r>
                        <a:rPr lang="en-US" sz="1800" dirty="0" smtClean="0">
                          <a:solidFill>
                            <a:schemeClr val="tx1"/>
                          </a:solidFill>
                        </a:rPr>
                        <a:t>Each of the other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r>
                        <a:rPr lang="en-US" sz="1800" baseline="0" dirty="0" smtClean="0">
                          <a:solidFill>
                            <a:schemeClr val="tx1"/>
                          </a:solidFill>
                        </a:rPr>
                        <a:t> - that gives </a:t>
                      </a:r>
                      <a:r>
                        <a:rPr lang="en-US" sz="1800" dirty="0" smtClean="0">
                          <a:solidFill>
                            <a:schemeClr val="tx1"/>
                          </a:solidFill>
                        </a:rPr>
                        <a:t>its</a:t>
                      </a:r>
                      <a:r>
                        <a:rPr lang="en-US" sz="1800" baseline="0" dirty="0" smtClean="0">
                          <a:solidFill>
                            <a:schemeClr val="tx1"/>
                          </a:solidFill>
                        </a:rPr>
                        <a:t> </a:t>
                      </a:r>
                      <a:r>
                        <a:rPr lang="en-US" sz="1800" dirty="0" smtClean="0">
                          <a:solidFill>
                            <a:schemeClr val="tx1"/>
                          </a:solidFill>
                        </a:rPr>
                        <a:t>day of the week</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בש"ז</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17</a:t>
                      </a:r>
                      <a:r>
                        <a:rPr lang="en-US" sz="1800" b="0" baseline="0" dirty="0" smtClean="0">
                          <a:solidFill>
                            <a:schemeClr val="tx1"/>
                          </a:solidFill>
                        </a:rPr>
                        <a:t> Tammuz and </a:t>
                      </a:r>
                      <a:r>
                        <a:rPr lang="en-US" sz="1800" b="0" dirty="0" smtClean="0">
                          <a:solidFill>
                            <a:schemeClr val="tx1"/>
                          </a:solidFill>
                        </a:rPr>
                        <a:t>Tisha</a:t>
                      </a:r>
                      <a:r>
                        <a:rPr lang="en-US" sz="1800" b="0" baseline="0" dirty="0" smtClean="0">
                          <a:solidFill>
                            <a:schemeClr val="tx1"/>
                          </a:solidFill>
                        </a:rPr>
                        <a:t> B’Av fall on Shabbos this year, so the actual fasts are on Sunday.</a:t>
                      </a:r>
                      <a:endParaRPr lang="en-US" sz="1800" b="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 the home stretch!</a:t>
            </a:r>
          </a:p>
          <a:p>
            <a:pPr>
              <a:spcBef>
                <a:spcPts val="600"/>
              </a:spcBef>
            </a:pPr>
            <a:r>
              <a:rPr lang="en-US" dirty="0" smtClean="0">
                <a:solidFill>
                  <a:schemeClr val="tx1"/>
                </a:solidFill>
              </a:rPr>
              <a:t>The </a:t>
            </a:r>
            <a:r>
              <a:rPr lang="en-US" dirty="0">
                <a:solidFill>
                  <a:schemeClr val="tx1"/>
                </a:solidFill>
              </a:rPr>
              <a:t>last major </a:t>
            </a:r>
            <a:r>
              <a:rPr lang="en-US" dirty="0" smtClean="0">
                <a:solidFill>
                  <a:schemeClr val="tx1"/>
                </a:solidFill>
              </a:rPr>
              <a:t>job: </a:t>
            </a:r>
            <a:r>
              <a:rPr lang="en-US" dirty="0">
                <a:solidFill>
                  <a:schemeClr val="tx1"/>
                </a:solidFill>
              </a:rPr>
              <a:t>w</a:t>
            </a:r>
            <a:r>
              <a:rPr lang="en-US" dirty="0" smtClean="0">
                <a:solidFill>
                  <a:schemeClr val="tx1"/>
                </a:solidFill>
              </a:rPr>
              <a:t>e </a:t>
            </a:r>
            <a:r>
              <a:rPr lang="en-US" dirty="0">
                <a:solidFill>
                  <a:schemeClr val="tx1"/>
                </a:solidFill>
              </a:rPr>
              <a:t>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SzPct val="100000"/>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SzPct val="100000"/>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SzPct val="100000"/>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a:t>
            </a:r>
            <a:r>
              <a:rPr lang="en-US" sz="1800" dirty="0" err="1">
                <a:solidFill>
                  <a:schemeClr val="tx1"/>
                </a:solidFill>
              </a:rPr>
              <a:t>c</a:t>
            </a:r>
            <a:r>
              <a:rPr lang="en-US" sz="1800" dirty="0" err="1" smtClean="0">
                <a:solidFill>
                  <a:schemeClr val="tx1"/>
                </a:solidFill>
              </a:rPr>
              <a:t>hutzah</a:t>
            </a:r>
            <a:r>
              <a:rPr lang="en-US" sz="1800" dirty="0" smtClean="0">
                <a:solidFill>
                  <a:schemeClr val="tx1"/>
                </a:solidFill>
              </a:rPr>
              <a:t> </a:t>
            </a:r>
            <a:r>
              <a:rPr lang="en-US" sz="1800" dirty="0" err="1">
                <a:solidFill>
                  <a:schemeClr val="tx1"/>
                </a:solidFill>
              </a:rPr>
              <a:t>l</a:t>
            </a:r>
            <a:r>
              <a:rPr lang="en-US" sz="1800" dirty="0" err="1" smtClean="0">
                <a:solidFill>
                  <a:schemeClr val="tx1"/>
                </a:solidFill>
              </a:rPr>
              <a:t>a’aretz</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err="1">
                <a:solidFill>
                  <a:schemeClr val="tx1"/>
                </a:solidFill>
              </a:rPr>
              <a:t>sidros</a:t>
            </a:r>
            <a:r>
              <a:rPr lang="en-US" dirty="0">
                <a:solidFill>
                  <a:schemeClr val="tx1"/>
                </a:solidFill>
              </a:rPr>
              <a:t> to </a:t>
            </a:r>
            <a:r>
              <a:rPr lang="en-US" dirty="0" smtClean="0">
                <a:solidFill>
                  <a:schemeClr val="tx1"/>
                </a:solidFill>
              </a:rPr>
              <a:t>read that year.</a:t>
            </a: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References</a:t>
            </a:r>
            <a:endParaRPr lang="en-US" dirty="0"/>
          </a:p>
        </p:txBody>
      </p:sp>
      <p:sp>
        <p:nvSpPr>
          <p:cNvPr id="3" name="Text Placeholder 2"/>
          <p:cNvSpPr>
            <a:spLocks noGrp="1"/>
          </p:cNvSpPr>
          <p:nvPr>
            <p:ph type="body" idx="1"/>
          </p:nvPr>
        </p:nvSpPr>
        <p:spPr/>
        <p:txBody>
          <a:bodyPr/>
          <a:lstStyle/>
          <a:p>
            <a:r>
              <a:rPr lang="en-US" dirty="0" err="1" smtClean="0">
                <a:solidFill>
                  <a:schemeClr val="tx1"/>
                </a:solidFill>
              </a:rPr>
              <a:t>Rambam</a:t>
            </a:r>
            <a:r>
              <a:rPr lang="en-US" dirty="0" smtClean="0">
                <a:solidFill>
                  <a:schemeClr val="tx1"/>
                </a:solidFill>
              </a:rPr>
              <a:t>, </a:t>
            </a:r>
            <a:r>
              <a:rPr lang="en-US" dirty="0" err="1" smtClean="0">
                <a:solidFill>
                  <a:schemeClr val="tx1"/>
                </a:solidFill>
              </a:rPr>
              <a:t>Hilchos</a:t>
            </a:r>
            <a:r>
              <a:rPr lang="en-US" dirty="0" smtClean="0">
                <a:solidFill>
                  <a:schemeClr val="tx1"/>
                </a:solidFill>
              </a:rPr>
              <a:t> Kiddush </a:t>
            </a:r>
            <a:r>
              <a:rPr lang="en-US" dirty="0" err="1" smtClean="0">
                <a:solidFill>
                  <a:schemeClr val="tx1"/>
                </a:solidFill>
              </a:rPr>
              <a:t>Hachodesh</a:t>
            </a:r>
            <a:endParaRPr lang="en-US" dirty="0" smtClean="0">
              <a:solidFill>
                <a:schemeClr val="tx1"/>
              </a:solidFill>
            </a:endParaRPr>
          </a:p>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a:p>
            <a:endParaRPr lang="en-US" dirty="0">
              <a:solidFill>
                <a:schemeClr val="tx1"/>
              </a:solidFill>
            </a:endParaRPr>
          </a:p>
          <a:p>
            <a:r>
              <a:rPr lang="en-US" dirty="0" smtClean="0">
                <a:solidFill>
                  <a:schemeClr val="tx1"/>
                </a:solidFill>
              </a:rPr>
              <a:t>You can get this presentation and software tools at </a:t>
            </a:r>
            <a:r>
              <a:rPr lang="en-US" dirty="0">
                <a:solidFill>
                  <a:schemeClr val="tx1"/>
                </a:solidFill>
              </a:rPr>
              <a:t>my website </a:t>
            </a:r>
            <a:r>
              <a:rPr lang="en-US" dirty="0">
                <a:solidFill>
                  <a:schemeClr val="tx1"/>
                </a:solidFill>
                <a:hlinkClick r:id="rId2"/>
              </a:rPr>
              <a:t>https://</a:t>
            </a:r>
            <a:r>
              <a:rPr lang="en-US" dirty="0" smtClean="0">
                <a:solidFill>
                  <a:schemeClr val="tx1"/>
                </a:solidFill>
                <a:hlinkClick r:id="rId2"/>
              </a:rPr>
              <a:t>sites.google.com/site/miyminimichoel</a:t>
            </a:r>
            <a:r>
              <a:rPr lang="en-US" dirty="0">
                <a:solidFill>
                  <a:schemeClr val="tx1"/>
                </a:solidFill>
              </a:rPr>
              <a:t/>
            </a:r>
            <a:br>
              <a:rPr lang="en-US" dirty="0">
                <a:solidFill>
                  <a:schemeClr val="tx1"/>
                </a:solidFill>
              </a:rPr>
            </a:br>
            <a:r>
              <a:rPr lang="en-US" dirty="0" smtClean="0">
                <a:solidFill>
                  <a:schemeClr val="tx1"/>
                </a:solidFill>
              </a:rPr>
              <a:t>along with other </a:t>
            </a:r>
            <a:r>
              <a:rPr lang="en-US" dirty="0" err="1" smtClean="0">
                <a:solidFill>
                  <a:schemeClr val="tx1"/>
                </a:solidFill>
              </a:rPr>
              <a:t>divrei</a:t>
            </a:r>
            <a:r>
              <a:rPr lang="en-US" dirty="0" smtClean="0">
                <a:solidFill>
                  <a:schemeClr val="tx1"/>
                </a:solidFill>
              </a:rPr>
              <a:t> Torah.</a:t>
            </a:r>
          </a:p>
        </p:txBody>
      </p:sp>
    </p:spTree>
    <p:extLst>
      <p:ext uri="{BB962C8B-B14F-4D97-AF65-F5344CB8AC3E}">
        <p14:creationId xmlns:p14="http://schemas.microsoft.com/office/powerpoint/2010/main" val="106010235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Chazal did this in stages, going from one </a:t>
            </a:r>
            <a:r>
              <a:rPr lang="en-US" i="1" dirty="0" smtClean="0">
                <a:solidFill>
                  <a:schemeClr val="tx1"/>
                </a:solidFill>
              </a:rPr>
              <a:t>benchmark</a:t>
            </a:r>
            <a:r>
              <a:rPr lang="en-US" dirty="0" smtClean="0">
                <a:solidFill>
                  <a:schemeClr val="tx1"/>
                </a:solidFill>
              </a:rPr>
              <a:t>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p>
          <a:p>
            <a:pPr>
              <a:spcBef>
                <a:spcPts val="600"/>
              </a:spcBef>
            </a:pPr>
            <a:r>
              <a:rPr lang="en-US" dirty="0" smtClean="0">
                <a:solidFill>
                  <a:schemeClr val="tx1"/>
                </a:solidFill>
              </a:rPr>
              <a:t>How far apart are the benchmarks? – this many weeks, this many extra days. Each </a:t>
            </a:r>
            <a:r>
              <a:rPr lang="en-US" dirty="0">
                <a:solidFill>
                  <a:schemeClr val="tx1"/>
                </a:solidFill>
              </a:rPr>
              <a:t>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20001819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36979299"/>
              </p:ext>
            </p:extLst>
          </p:nvPr>
        </p:nvGraphicFramePr>
        <p:xfrm>
          <a:off x="753036" y="1188054"/>
          <a:ext cx="7637928" cy="338836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בש"ז</a:t>
                      </a:r>
                      <a:r>
                        <a:rPr lang="en-US" sz="1800" dirty="0" smtClean="0">
                          <a:solidFill>
                            <a:schemeClr val="tx1"/>
                          </a:solidFill>
                        </a:rPr>
                        <a:t> leap year. On Shabbos: </a:t>
                      </a:r>
                      <a:r>
                        <a:rPr lang="en-US" sz="1800" dirty="0" err="1" smtClean="0">
                          <a:solidFill>
                            <a:schemeClr val="tx1"/>
                          </a:solidFill>
                        </a:rPr>
                        <a:t>Chol</a:t>
                      </a:r>
                      <a:r>
                        <a:rPr lang="en-US" sz="1800" dirty="0" smtClean="0">
                          <a:solidFill>
                            <a:schemeClr val="tx1"/>
                          </a:solidFill>
                        </a:rPr>
                        <a:t> </a:t>
                      </a:r>
                      <a:r>
                        <a:rPr lang="en-US" sz="1800" dirty="0" err="1" smtClean="0">
                          <a:solidFill>
                            <a:schemeClr val="tx1"/>
                          </a:solidFill>
                        </a:rPr>
                        <a:t>Hamoed</a:t>
                      </a:r>
                      <a:r>
                        <a:rPr lang="en-US" sz="1800" dirty="0" smtClean="0">
                          <a:solidFill>
                            <a:schemeClr val="tx1"/>
                          </a:solidFill>
                        </a:rPr>
                        <a:t> </a:t>
                      </a:r>
                      <a:r>
                        <a:rPr lang="en-US" sz="1800" dirty="0" err="1" smtClean="0">
                          <a:solidFill>
                            <a:schemeClr val="tx1"/>
                          </a:solidFill>
                        </a:rPr>
                        <a:t>Sukkos</a:t>
                      </a:r>
                      <a:r>
                        <a:rPr lang="en-US" sz="1800" dirty="0" smtClean="0">
                          <a:solidFill>
                            <a:schemeClr val="tx1"/>
                          </a:solidFill>
                        </a:rPr>
                        <a:t>, first day of Pesach</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but</a:t>
                      </a:r>
                      <a:r>
                        <a:rPr lang="en-US" sz="1800" baseline="0" dirty="0" smtClean="0">
                          <a:solidFill>
                            <a:schemeClr val="tx1"/>
                          </a:solidFill>
                        </a:rPr>
                        <a:t> only </a:t>
                      </a:r>
                      <a:r>
                        <a:rPr lang="en-US" sz="1800" dirty="0" smtClean="0">
                          <a:solidFill>
                            <a:schemeClr val="tx1"/>
                          </a:solidFill>
                        </a:rPr>
                        <a:t>in</a:t>
                      </a:r>
                      <a:r>
                        <a:rPr lang="en-US" sz="1800" baseline="0" dirty="0" smtClean="0">
                          <a:solidFill>
                            <a:schemeClr val="tx1"/>
                          </a:solidFill>
                        </a:rPr>
                        <a:t> </a:t>
                      </a:r>
                      <a:r>
                        <a:rPr lang="en-US" sz="1800" baseline="0" dirty="0" err="1" smtClean="0">
                          <a:solidFill>
                            <a:schemeClr val="tx1"/>
                          </a:solidFill>
                        </a:rPr>
                        <a:t>chutzah</a:t>
                      </a:r>
                      <a:r>
                        <a:rPr lang="en-US" sz="1800" baseline="0" dirty="0" smtClean="0">
                          <a:solidFill>
                            <a:schemeClr val="tx1"/>
                          </a:solidFill>
                        </a:rPr>
                        <a:t> </a:t>
                      </a:r>
                      <a:r>
                        <a:rPr lang="en-US" sz="1800" baseline="0" dirty="0" err="1" smtClean="0">
                          <a:solidFill>
                            <a:schemeClr val="tx1"/>
                          </a:solidFill>
                        </a:rPr>
                        <a:t>la’aretz</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turns</a:t>
                      </a:r>
                      <a:r>
                        <a:rPr lang="en-US" sz="1800" baseline="0" dirty="0" smtClean="0">
                          <a:solidFill>
                            <a:schemeClr val="tx1"/>
                          </a:solidFill>
                        </a:rPr>
                        <a:t> out we are </a:t>
                      </a:r>
                      <a:r>
                        <a:rPr lang="en-US" sz="1800" dirty="0" smtClean="0">
                          <a:solidFill>
                            <a:schemeClr val="tx1"/>
                          </a:solidFill>
                        </a:rPr>
                        <a:t>going to need one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 and none at all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295332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chutzah la’aretz</a:t>
            </a:r>
          </a:p>
          <a:p>
            <a:pPr marL="114300" lvl="0" indent="0">
              <a:spcBef>
                <a:spcPts val="800"/>
              </a:spcBef>
              <a:buClr>
                <a:srgbClr val="000000"/>
              </a:buClr>
              <a:buNone/>
            </a:pPr>
            <a:r>
              <a:rPr lang="en" dirty="0" smtClean="0">
                <a:solidFill>
                  <a:srgbClr val="000000"/>
                </a:solidFill>
              </a:rPr>
              <a:t>(A fuller description is in the separate Sidros.pptx)</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Arranging the </a:t>
            </a:r>
            <a:r>
              <a:rPr lang="en-US" dirty="0" err="1"/>
              <a:t>sidros</a:t>
            </a:r>
            <a:r>
              <a:rPr lang="en-US" dirty="0"/>
              <a:t> – </a:t>
            </a:r>
            <a:r>
              <a:rPr lang="en-US" dirty="0" smtClean="0"/>
              <a:t>Pesach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343220819"/>
              </p:ext>
            </p:extLst>
          </p:nvPr>
        </p:nvGraphicFramePr>
        <p:xfrm>
          <a:off x="753036" y="1107372"/>
          <a:ext cx="7637928" cy="393700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smtClean="0">
                          <a:solidFill>
                            <a:schemeClr val="tx1"/>
                          </a:solidFill>
                        </a:rPr>
                        <a:t>Tzav</a:t>
                      </a:r>
                      <a:r>
                        <a:rPr lang="en-US" sz="1800" dirty="0" smtClean="0">
                          <a:solidFill>
                            <a:schemeClr val="tx1"/>
                          </a:solidFill>
                        </a:rPr>
                        <a:t>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a:t>
                      </a:r>
                      <a:r>
                        <a:rPr lang="en-US" sz="1800" i="1" dirty="0" smtClean="0">
                          <a:solidFill>
                            <a:schemeClr val="tx1"/>
                          </a:solidFill>
                        </a:rPr>
                        <a:t>usually</a:t>
                      </a:r>
                      <a:r>
                        <a:rPr lang="en-US" sz="1800" baseline="0" dirty="0" smtClean="0">
                          <a:solidFill>
                            <a:schemeClr val="tx1"/>
                          </a:solidFill>
                        </a:rPr>
                        <a:t> </a:t>
                      </a:r>
                      <a:r>
                        <a:rPr lang="en-US" sz="1800" dirty="0" smtClean="0">
                          <a:solidFill>
                            <a:schemeClr val="tx1"/>
                          </a:solidFill>
                        </a:rPr>
                        <a:t>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p>
                      <a:pPr marL="285750" indent="-285750">
                        <a:buFont typeface="Arial" panose="020B0604020202020204" pitchFamily="34" charset="0"/>
                        <a:buChar char="•"/>
                      </a:pPr>
                      <a:r>
                        <a:rPr lang="en-US" sz="1800" dirty="0" smtClean="0">
                          <a:solidFill>
                            <a:schemeClr val="tx1"/>
                          </a:solidFill>
                        </a:rPr>
                        <a:t>You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Metzora</a:t>
                      </a:r>
                      <a:r>
                        <a:rPr lang="en-US" sz="1800" dirty="0" smtClean="0">
                          <a:solidFill>
                            <a:schemeClr val="tx1"/>
                          </a:solidFill>
                        </a:rPr>
                        <a:t>, or </a:t>
                      </a:r>
                      <a:r>
                        <a:rPr lang="en-US" sz="1800" b="1" dirty="0" err="1" smtClean="0">
                          <a:solidFill>
                            <a:schemeClr val="tx1"/>
                          </a:solidFill>
                        </a:rPr>
                        <a:t>Acharei</a:t>
                      </a:r>
                      <a:r>
                        <a:rPr lang="en-US" sz="1800" b="1" dirty="0" smtClean="0">
                          <a:solidFill>
                            <a:schemeClr val="tx1"/>
                          </a:solidFill>
                        </a:rPr>
                        <a:t> </a:t>
                      </a:r>
                      <a:r>
                        <a:rPr lang="en-US" sz="1800" b="1" dirty="0" err="1" smtClean="0">
                          <a:solidFill>
                            <a:schemeClr val="tx1"/>
                          </a:solidFill>
                        </a:rPr>
                        <a:t>Mos</a:t>
                      </a:r>
                      <a:r>
                        <a:rPr lang="en-US" sz="1800" dirty="0" smtClean="0">
                          <a:solidFill>
                            <a:schemeClr val="tx1"/>
                          </a:solidFill>
                        </a:rPr>
                        <a:t>, before Pesach.</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On some leap years,</a:t>
                      </a:r>
                      <a:r>
                        <a:rPr lang="en-US" sz="1800" baseline="0" dirty="0" smtClean="0">
                          <a:solidFill>
                            <a:schemeClr val="tx1"/>
                          </a:solidFill>
                        </a:rPr>
                        <a:t> you just run out of room – you can’t help getting to </a:t>
                      </a:r>
                      <a:r>
                        <a:rPr lang="en-US" sz="1800" baseline="0" dirty="0" err="1" smtClean="0">
                          <a:solidFill>
                            <a:schemeClr val="tx1"/>
                          </a:solidFill>
                        </a:rPr>
                        <a:t>Parshas</a:t>
                      </a:r>
                      <a:r>
                        <a:rPr lang="en-US" sz="1800" baseline="0" dirty="0" smtClean="0">
                          <a:solidFill>
                            <a:schemeClr val="tx1"/>
                          </a:solidFill>
                        </a:rPr>
                        <a:t> </a:t>
                      </a:r>
                      <a:r>
                        <a:rPr lang="en-US" sz="1800" baseline="0" dirty="0" err="1" smtClean="0">
                          <a:solidFill>
                            <a:schemeClr val="tx1"/>
                          </a:solidFill>
                        </a:rPr>
                        <a:t>Acharei</a:t>
                      </a:r>
                      <a:r>
                        <a:rPr lang="en-US" sz="1800" baseline="0" dirty="0" smtClean="0">
                          <a:solidFill>
                            <a:schemeClr val="tx1"/>
                          </a:solidFill>
                        </a:rPr>
                        <a:t> </a:t>
                      </a:r>
                      <a:r>
                        <a:rPr lang="en-US" sz="1800" baseline="0" dirty="0" err="1" smtClean="0">
                          <a:solidFill>
                            <a:schemeClr val="tx1"/>
                          </a:solidFill>
                        </a:rPr>
                        <a:t>Mos</a:t>
                      </a:r>
                      <a:r>
                        <a:rPr lang="en-US" sz="1800" baseline="0" dirty="0" smtClean="0">
                          <a:solidFill>
                            <a:schemeClr val="tx1"/>
                          </a:solidFill>
                        </a:rPr>
                        <a:t> without any double </a:t>
                      </a:r>
                      <a:r>
                        <a:rPr lang="en-US" sz="1800" baseline="0" dirty="0" err="1" smtClean="0">
                          <a:solidFill>
                            <a:schemeClr val="tx1"/>
                          </a:solidFill>
                        </a:rPr>
                        <a:t>parshiyos</a:t>
                      </a:r>
                      <a:r>
                        <a:rPr lang="en-US" sz="1800" baseline="0" dirty="0" smtClean="0">
                          <a:solidFill>
                            <a:schemeClr val="tx1"/>
                          </a:solidFill>
                        </a:rPr>
                        <a:t> at all.</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1738833801"/>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some leap years we </a:t>
                      </a:r>
                      <a:r>
                        <a:rPr lang="en-US" sz="1800" baseline="0" dirty="0" smtClean="0">
                          <a:solidFill>
                            <a:schemeClr val="tx1"/>
                          </a:solidFill>
                        </a:rPr>
                        <a:t>were</a:t>
                      </a:r>
                      <a:r>
                        <a:rPr lang="en-US" sz="1800" dirty="0" smtClean="0">
                          <a:solidFill>
                            <a:schemeClr val="tx1"/>
                          </a:solidFill>
                        </a:rPr>
                        <a:t> already a week ahead before Pesach, so we can’t help getting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2460314563"/>
              </p:ext>
            </p:extLst>
          </p:nvPr>
        </p:nvGraphicFramePr>
        <p:xfrm>
          <a:off x="753036" y="1134267"/>
          <a:ext cx="7637928" cy="33934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baseline="0" dirty="0" smtClean="0">
                          <a:solidFill>
                            <a:schemeClr val="tx1"/>
                          </a:solidFill>
                        </a:rPr>
                        <a:t> (9 from </a:t>
                      </a:r>
                      <a:r>
                        <a:rPr lang="en-US" sz="1800" baseline="0" dirty="0" err="1" smtClean="0">
                          <a:solidFill>
                            <a:schemeClr val="tx1"/>
                          </a:solidFill>
                        </a:rPr>
                        <a:t>Naso</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a:t>
                      </a:r>
                      <a:r>
                        <a:rPr lang="en-US" sz="1800" baseline="0" dirty="0" smtClean="0">
                          <a:solidFill>
                            <a:schemeClr val="tx1"/>
                          </a:solidFill>
                        </a:rPr>
                        <a:t> we reached </a:t>
                      </a:r>
                      <a:r>
                        <a:rPr lang="en-US" sz="1800" baseline="0" dirty="0" err="1" smtClean="0">
                          <a:solidFill>
                            <a:schemeClr val="tx1"/>
                          </a:solidFill>
                        </a:rPr>
                        <a:t>Naso</a:t>
                      </a:r>
                      <a:r>
                        <a:rPr lang="en-US" sz="1800" baseline="0" dirty="0" smtClean="0">
                          <a:solidFill>
                            <a:schemeClr val="tx1"/>
                          </a:solidFill>
                        </a:rPr>
                        <a:t> before Shavuos, we may not combine either.</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Arranging the </a:t>
            </a:r>
            <a:r>
              <a:rPr lang="en-US" dirty="0" err="1"/>
              <a:t>sidros</a:t>
            </a:r>
            <a:r>
              <a:rPr lang="en-US" dirty="0"/>
              <a:t> – </a:t>
            </a:r>
            <a:r>
              <a:rPr lang="en-US" dirty="0" err="1" smtClean="0"/>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50279702"/>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r>
                        <a:rPr lang="en-US" sz="1800" dirty="0" smtClean="0">
                          <a:solidFill>
                            <a:schemeClr val="tx1"/>
                          </a:solidFill>
                        </a:rPr>
                        <a:t>From </a:t>
                      </a:r>
                      <a:r>
                        <a:rPr lang="en-US" sz="1800" dirty="0" err="1" smtClean="0">
                          <a:solidFill>
                            <a:schemeClr val="tx1"/>
                          </a:solidFill>
                        </a:rPr>
                        <a:t>Devarim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is seven</a:t>
                      </a:r>
                      <a:r>
                        <a:rPr lang="en-US" sz="1800" baseline="0" dirty="0" smtClean="0">
                          <a:solidFill>
                            <a:schemeClr val="tx1"/>
                          </a:solidFill>
                        </a:rPr>
                        <a:t> </a:t>
                      </a:r>
                      <a:r>
                        <a:rPr lang="en-US" sz="1800" baseline="0" dirty="0" err="1" smtClean="0">
                          <a:solidFill>
                            <a:schemeClr val="tx1"/>
                          </a:solidFill>
                        </a:rPr>
                        <a:t>sidros</a:t>
                      </a:r>
                      <a:r>
                        <a:rPr lang="en-US" sz="1800" baseline="0" dirty="0" smtClean="0">
                          <a:solidFill>
                            <a:schemeClr val="tx1"/>
                          </a:solidFill>
                        </a:rPr>
                        <a:t>, in seven weeks, for all calendars</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a:t>
                      </a:r>
                    </a:p>
                    <a:p>
                      <a:pPr marL="285750" indent="-285750">
                        <a:spcBef>
                          <a:spcPts val="500"/>
                        </a:spcBef>
                        <a:buFont typeface="Arial" panose="020B0604020202020204" pitchFamily="34" charset="0"/>
                        <a:buChar char="•"/>
                      </a:pPr>
                      <a:r>
                        <a:rPr lang="en-US" sz="1800" dirty="0" smtClean="0">
                          <a:solidFill>
                            <a:schemeClr val="tx1"/>
                          </a:solidFill>
                        </a:rPr>
                        <a:t>If Rosh Hashanah falls on Monday or Tuesday,</a:t>
                      </a:r>
                      <a:r>
                        <a:rPr lang="en-US" sz="1800" baseline="0" dirty="0" smtClean="0">
                          <a:solidFill>
                            <a:schemeClr val="tx1"/>
                          </a:solidFill>
                        </a:rPr>
                        <a:t> </a:t>
                      </a:r>
                      <a:r>
                        <a:rPr lang="en-US" sz="1800" baseline="0" smtClean="0">
                          <a:solidFill>
                            <a:schemeClr val="tx1"/>
                          </a:solidFill>
                        </a:rPr>
                        <a:t>t</a:t>
                      </a:r>
                      <a:r>
                        <a:rPr lang="en-US" sz="1800" smtClean="0">
                          <a:solidFill>
                            <a:schemeClr val="tx1"/>
                          </a:solidFill>
                        </a:rPr>
                        <a:t>here is </a:t>
                      </a:r>
                      <a:r>
                        <a:rPr lang="en-US" sz="1800" i="1" smtClean="0">
                          <a:solidFill>
                            <a:schemeClr val="tx1"/>
                          </a:solidFill>
                        </a:rPr>
                        <a:t>another</a:t>
                      </a:r>
                      <a:r>
                        <a:rPr lang="en-US" sz="1800" smtClean="0">
                          <a:solidFill>
                            <a:schemeClr val="tx1"/>
                          </a:solidFill>
                        </a:rPr>
                        <a:t> </a:t>
                      </a:r>
                      <a:r>
                        <a:rPr lang="en-US" sz="1800" dirty="0" smtClean="0">
                          <a:solidFill>
                            <a:schemeClr val="tx1"/>
                          </a:solidFill>
                        </a:rPr>
                        <a:t>Shabbos between Yom Kippur and </a:t>
                      </a:r>
                      <a:r>
                        <a:rPr lang="en-US" sz="1800" dirty="0" err="1" smtClean="0">
                          <a:solidFill>
                            <a:schemeClr val="tx1"/>
                          </a:solidFill>
                        </a:rPr>
                        <a:t>Sukkos</a:t>
                      </a:r>
                      <a:r>
                        <a:rPr lang="en-US" sz="1800" baseline="0" dirty="0" smtClean="0">
                          <a:solidFill>
                            <a:schemeClr val="tx1"/>
                          </a:solidFill>
                        </a:rPr>
                        <a:t>. </a:t>
                      </a: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the </a:t>
                      </a:r>
                      <a:r>
                        <a:rPr lang="en-US" sz="1800" i="1" baseline="0" dirty="0" smtClean="0">
                          <a:solidFill>
                            <a:schemeClr val="tx1"/>
                          </a:solidFill>
                        </a:rPr>
                        <a:t>end</a:t>
                      </a:r>
                      <a:r>
                        <a:rPr lang="en-US" sz="1800" baseline="0" dirty="0" smtClean="0">
                          <a:solidFill>
                            <a:schemeClr val="tx1"/>
                          </a:solidFill>
                        </a:rPr>
                        <a:t> of the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 Placeholder 2"/>
          <p:cNvSpPr>
            <a:spLocks noGrp="1"/>
          </p:cNvSpPr>
          <p:nvPr>
            <p:ph type="body" idx="1"/>
          </p:nvPr>
        </p:nvSpPr>
        <p:spPr>
          <a:xfrm>
            <a:off x="311700" y="1017725"/>
            <a:ext cx="8520600" cy="3572204"/>
          </a:xfrm>
        </p:spPr>
        <p:txBody>
          <a:bodyPr/>
          <a:lstStyle/>
          <a:p>
            <a:pPr marL="114300" indent="0">
              <a:buNone/>
            </a:pPr>
            <a:r>
              <a:rPr lang="en-US" dirty="0" smtClean="0">
                <a:solidFill>
                  <a:schemeClr val="tx1"/>
                </a:solidFill>
              </a:rPr>
              <a:t>We are going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a:solidFill>
                  <a:schemeClr val="tx1"/>
                </a:solidFill>
              </a:rPr>
              <a:t>תשע"ט</a:t>
            </a:r>
            <a:r>
              <a:rPr lang="en-US" dirty="0">
                <a:solidFill>
                  <a:schemeClr val="tx1"/>
                </a:solidFill>
              </a:rPr>
              <a:t> – 5779.</a:t>
            </a:r>
          </a:p>
          <a:p>
            <a:pPr marL="114300" indent="0">
              <a:buNone/>
            </a:pPr>
            <a:endParaRPr lang="en-US" dirty="0" smtClean="0">
              <a:solidFill>
                <a:schemeClr val="tx1"/>
              </a:solidFill>
            </a:endParaRPr>
          </a:p>
          <a:p>
            <a:pPr marL="114300" indent="0">
              <a:buNone/>
            </a:pPr>
            <a:r>
              <a:rPr lang="en-US" dirty="0" smtClean="0">
                <a:solidFill>
                  <a:schemeClr val="tx1"/>
                </a:solidFill>
              </a:rPr>
              <a:t>The steps we will follow:</a:t>
            </a:r>
          </a:p>
          <a:p>
            <a:pPr>
              <a:buClrTx/>
              <a:buFont typeface="+mj-lt"/>
              <a:buAutoNum type="arabicParenR"/>
            </a:pPr>
            <a:r>
              <a:rPr lang="en-US" dirty="0" smtClean="0">
                <a:solidFill>
                  <a:schemeClr val="tx1"/>
                </a:solidFill>
              </a:rPr>
              <a:t>Decide if this is a regular year (</a:t>
            </a:r>
            <a:r>
              <a:rPr lang="he-IL" dirty="0" smtClean="0">
                <a:solidFill>
                  <a:schemeClr val="tx1"/>
                </a:solidFill>
              </a:rPr>
              <a:t>פשוטה</a:t>
            </a:r>
            <a:r>
              <a:rPr lang="en-US" dirty="0" smtClean="0">
                <a:solidFill>
                  <a:schemeClr val="tx1"/>
                </a:solidFill>
              </a:rPr>
              <a:t>) or leap year (</a:t>
            </a:r>
            <a:r>
              <a:rPr lang="he-IL" dirty="0" smtClean="0">
                <a:solidFill>
                  <a:schemeClr val="tx1"/>
                </a:solidFill>
              </a:rPr>
              <a:t>מעוברת</a:t>
            </a:r>
            <a:r>
              <a:rPr lang="en-US" dirty="0" smtClean="0">
                <a:solidFill>
                  <a:schemeClr val="tx1"/>
                </a:solidFill>
              </a:rPr>
              <a:t>).</a:t>
            </a:r>
          </a:p>
          <a:p>
            <a:pPr>
              <a:buClrTx/>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this </a:t>
            </a:r>
            <a:r>
              <a:rPr lang="en-US" dirty="0" err="1" smtClean="0">
                <a:solidFill>
                  <a:schemeClr val="tx1"/>
                </a:solidFill>
              </a:rPr>
              <a:t>Tishrei</a:t>
            </a:r>
            <a:r>
              <a:rPr lang="en-US" dirty="0" smtClean="0">
                <a:solidFill>
                  <a:schemeClr val="tx1"/>
                </a:solidFill>
              </a:rPr>
              <a:t>.</a:t>
            </a:r>
          </a:p>
          <a:p>
            <a:pPr>
              <a:buClrTx/>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the </a:t>
            </a:r>
            <a:r>
              <a:rPr lang="en-US" i="1" dirty="0" smtClean="0">
                <a:solidFill>
                  <a:schemeClr val="tx1"/>
                </a:solidFill>
              </a:rPr>
              <a:t>next</a:t>
            </a:r>
            <a:r>
              <a:rPr lang="en-US" dirty="0" smtClean="0">
                <a:solidFill>
                  <a:schemeClr val="tx1"/>
                </a:solidFill>
              </a:rPr>
              <a:t> </a:t>
            </a:r>
            <a:r>
              <a:rPr lang="en-US" dirty="0" err="1" smtClean="0">
                <a:solidFill>
                  <a:schemeClr val="tx1"/>
                </a:solidFill>
              </a:rPr>
              <a:t>Tishrei</a:t>
            </a:r>
            <a:r>
              <a:rPr lang="en-US" dirty="0" smtClean="0">
                <a:solidFill>
                  <a:schemeClr val="tx1"/>
                </a:solidFill>
              </a:rPr>
              <a:t>.</a:t>
            </a:r>
          </a:p>
          <a:p>
            <a:pPr>
              <a:buClrTx/>
              <a:buFont typeface="+mj-lt"/>
              <a:buAutoNum type="arabicParenR"/>
            </a:pPr>
            <a:r>
              <a:rPr lang="en-US" dirty="0" smtClean="0">
                <a:solidFill>
                  <a:schemeClr val="tx1"/>
                </a:solidFill>
              </a:rPr>
              <a:t>Find the calendar days for this and the next Rosh Hashanah.</a:t>
            </a:r>
          </a:p>
          <a:p>
            <a:pPr>
              <a:buClrTx/>
              <a:buFont typeface="+mj-lt"/>
              <a:buAutoNum type="arabicParenR"/>
            </a:pPr>
            <a:r>
              <a:rPr lang="en-US" dirty="0" smtClean="0">
                <a:solidFill>
                  <a:schemeClr val="tx1"/>
                </a:solidFill>
              </a:rPr>
              <a:t>Find all the days of Rosh </a:t>
            </a:r>
            <a:r>
              <a:rPr lang="en-US" dirty="0" err="1" smtClean="0">
                <a:solidFill>
                  <a:schemeClr val="tx1"/>
                </a:solidFill>
              </a:rPr>
              <a:t>Chodesh</a:t>
            </a:r>
            <a:r>
              <a:rPr lang="en-US" dirty="0" smtClean="0">
                <a:solidFill>
                  <a:schemeClr val="tx1"/>
                </a:solidFill>
              </a:rPr>
              <a:t>, and all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a:t>
            </a:r>
          </a:p>
          <a:p>
            <a:pPr>
              <a:buClrTx/>
              <a:buFont typeface="+mj-lt"/>
              <a:buAutoNum type="arabicParenR"/>
            </a:pPr>
            <a:r>
              <a:rPr lang="en-US" dirty="0" smtClean="0">
                <a:solidFill>
                  <a:schemeClr val="tx1"/>
                </a:solidFill>
              </a:rPr>
              <a:t>Determine the Torah readings (</a:t>
            </a:r>
            <a:r>
              <a:rPr lang="he-IL" dirty="0" smtClean="0">
                <a:solidFill>
                  <a:schemeClr val="tx1"/>
                </a:solidFill>
              </a:rPr>
              <a:t>סדרות</a:t>
            </a:r>
            <a:r>
              <a:rPr lang="en-US" dirty="0" smtClean="0">
                <a:solidFill>
                  <a:schemeClr val="tx1"/>
                </a:solidFill>
              </a:rPr>
              <a:t>).</a:t>
            </a:r>
          </a:p>
          <a:p>
            <a:pPr>
              <a:buClrTx/>
              <a:buFont typeface="+mj-lt"/>
              <a:buAutoNum type="arabicParenR"/>
            </a:pPr>
            <a:r>
              <a:rPr lang="en-US" dirty="0" smtClean="0">
                <a:solidFill>
                  <a:schemeClr val="tx1"/>
                </a:solidFill>
              </a:rPr>
              <a:t>Connect the calendar to the civil calendar – </a:t>
            </a:r>
            <a:r>
              <a:rPr lang="en-US" i="1" dirty="0" smtClean="0">
                <a:solidFill>
                  <a:schemeClr val="tx1"/>
                </a:solidFill>
              </a:rPr>
              <a:t>not</a:t>
            </a:r>
            <a:r>
              <a:rPr lang="en-US" dirty="0" smtClean="0">
                <a:solidFill>
                  <a:schemeClr val="tx1"/>
                </a:solidFill>
              </a:rPr>
              <a:t> included here.</a:t>
            </a:r>
          </a:p>
          <a:p>
            <a:pPr marL="114300" indent="0">
              <a:buNone/>
            </a:pPr>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71236010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439203398"/>
              </p:ext>
            </p:extLst>
          </p:nvPr>
        </p:nvGraphicFramePr>
        <p:xfrm>
          <a:off x="555812" y="1017725"/>
          <a:ext cx="8086164" cy="357124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second 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falls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(such as this year, </a:t>
                      </a:r>
                      <a:r>
                        <a:rPr lang="he-IL" sz="1800" dirty="0" smtClean="0">
                          <a:solidFill>
                            <a:schemeClr val="tx1"/>
                          </a:solidFill>
                        </a:rPr>
                        <a:t>בש"ז</a:t>
                      </a:r>
                      <a:r>
                        <a:rPr lang="en-US" sz="1800" dirty="0" smtClean="0">
                          <a:solidFill>
                            <a:schemeClr val="tx1"/>
                          </a:solidFill>
                        </a:rPr>
                        <a:t>) it starts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it starts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till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don’t always rejoin first chance they get.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months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endParaRPr dirty="0">
              <a:solidFill>
                <a:srgbClr val="000000"/>
              </a:solidFill>
            </a:endParaRPr>
          </a:p>
          <a:p>
            <a:pPr>
              <a:spcBef>
                <a:spcPts val="1200"/>
              </a:spcBef>
              <a:buClr>
                <a:srgbClr val="000000"/>
              </a:buClr>
              <a:buFont typeface="Arial"/>
              <a:buAutoNum type="alphaUcPeriod"/>
            </a:pPr>
            <a:r>
              <a:rPr lang="en-US" dirty="0">
                <a:solidFill>
                  <a:schemeClr val="tx1"/>
                </a:solidFill>
              </a:rPr>
              <a:t>Conclusion</a:t>
            </a:r>
          </a:p>
          <a:p>
            <a:pPr marL="939800" lvl="1" indent="-342900">
              <a:spcBef>
                <a:spcPts val="1200"/>
              </a:spcBef>
              <a:buClr>
                <a:srgbClr val="000000"/>
              </a:buClr>
              <a:buSzPct val="100000"/>
              <a:buFont typeface="+mj-lt"/>
              <a:buAutoNum type="arabicParenR"/>
            </a:pPr>
            <a:r>
              <a:rPr lang="en-US" sz="1800" dirty="0">
                <a:solidFill>
                  <a:schemeClr val="tx1"/>
                </a:solidFill>
              </a:rPr>
              <a:t>The civil calendar</a:t>
            </a:r>
            <a:endParaRPr lang="en-US" sz="1800" dirty="0" smtClean="0">
              <a:solidFill>
                <a:schemeClr val="tx1"/>
              </a:solidFill>
              <a:highlight>
                <a:srgbClr val="FFFF00"/>
              </a:highlight>
            </a:endParaRPr>
          </a:p>
          <a:p>
            <a:pPr marL="939800" lvl="1" indent="-342900">
              <a:spcBef>
                <a:spcPts val="1200"/>
              </a:spcBef>
              <a:buClr>
                <a:srgbClr val="000000"/>
              </a:buClr>
              <a:buSzPct val="100000"/>
              <a:buFont typeface="+mj-lt"/>
              <a:buAutoNum type="arabicParenR"/>
            </a:pPr>
            <a:r>
              <a:rPr lang="en" sz="1800" dirty="0" smtClean="0">
                <a:solidFill>
                  <a:srgbClr val="000000"/>
                </a:solidFill>
              </a:rPr>
              <a:t>Acknowledgements</a:t>
            </a:r>
            <a:endParaRPr lang="en-US" sz="1800" dirty="0" smtClean="0">
              <a:solidFill>
                <a:srgbClr val="000000"/>
              </a:solidFill>
              <a:highlight>
                <a:srgbClr val="FFFF00"/>
              </a:highlight>
            </a:endParaRPr>
          </a:p>
        </p:txBody>
      </p:sp>
    </p:spTree>
    <p:extLst>
      <p:ext uri="{BB962C8B-B14F-4D97-AF65-F5344CB8AC3E}">
        <p14:creationId xmlns:p14="http://schemas.microsoft.com/office/powerpoint/2010/main" val="333824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3" end="3"/>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61">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One step remains – matching our Hebrew calendar with the civil (English) calendar.</a:t>
            </a:r>
          </a:p>
          <a:p>
            <a:pPr>
              <a:spcBef>
                <a:spcPts val="600"/>
              </a:spcBef>
            </a:pPr>
            <a:r>
              <a:rPr lang="en-US" dirty="0" smtClean="0">
                <a:solidFill>
                  <a:schemeClr val="tx1"/>
                </a:solidFill>
              </a:rPr>
              <a:t>We aren’t going to go through it in detail.</a:t>
            </a:r>
          </a:p>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a:t>
            </a:r>
            <a:r>
              <a:rPr lang="en-US" dirty="0" err="1" smtClean="0">
                <a:solidFill>
                  <a:schemeClr val="tx1"/>
                </a:solidFill>
              </a:rPr>
              <a:t>Rambam</a:t>
            </a:r>
            <a:r>
              <a:rPr lang="en-US" dirty="0" smtClean="0">
                <a:solidFill>
                  <a:schemeClr val="tx1"/>
                </a:solidFill>
              </a:rPr>
              <a:t>, Tur, etc.) did not bother with this at all.</a:t>
            </a:r>
          </a:p>
          <a:p>
            <a:pPr>
              <a:spcBef>
                <a:spcPts val="600"/>
              </a:spcBef>
            </a:pPr>
            <a:r>
              <a:rPr lang="en-US" dirty="0" smtClean="0">
                <a:solidFill>
                  <a:schemeClr val="tx1"/>
                </a:solidFill>
              </a:rPr>
              <a:t>It has become important in the last few centuries, as our connection with the non-Jewish society has grown, especially if we use the non-Jewish calendar for everyday living.</a:t>
            </a:r>
          </a:p>
        </p:txBody>
      </p:sp>
    </p:spTree>
    <p:extLst>
      <p:ext uri="{BB962C8B-B14F-4D97-AF65-F5344CB8AC3E}">
        <p14:creationId xmlns:p14="http://schemas.microsoft.com/office/powerpoint/2010/main" val="240789210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 cont.</a:t>
            </a:r>
            <a:endParaRPr lang="en-US" dirty="0"/>
          </a:p>
        </p:txBody>
      </p:sp>
      <p:sp>
        <p:nvSpPr>
          <p:cNvPr id="3" name="Text Placeholder 2"/>
          <p:cNvSpPr>
            <a:spLocks noGrp="1"/>
          </p:cNvSpPr>
          <p:nvPr>
            <p:ph type="body" idx="1"/>
          </p:nvPr>
        </p:nvSpPr>
        <p:spPr>
          <a:xfrm>
            <a:off x="311700" y="1152474"/>
            <a:ext cx="8520600" cy="3679501"/>
          </a:xfrm>
        </p:spPr>
        <p:txBody>
          <a:bodyPr/>
          <a:lstStyle/>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did explain a related task: when to start saying</a:t>
            </a:r>
            <a:r>
              <a:rPr lang="en-US" dirty="0">
                <a:solidFill>
                  <a:schemeClr val="tx1"/>
                </a:solidFill>
              </a:rPr>
              <a:t> </a:t>
            </a:r>
            <a:r>
              <a:rPr lang="he-IL" dirty="0" smtClean="0">
                <a:solidFill>
                  <a:schemeClr val="tx1"/>
                </a:solidFill>
              </a:rPr>
              <a:t>ותן טל ומטר</a:t>
            </a:r>
            <a:r>
              <a:rPr lang="en-US" dirty="0" smtClean="0">
                <a:solidFill>
                  <a:schemeClr val="tx1"/>
                </a:solidFill>
              </a:rPr>
              <a:t> in </a:t>
            </a:r>
            <a:r>
              <a:rPr lang="he-IL" dirty="0" smtClean="0">
                <a:solidFill>
                  <a:schemeClr val="tx1"/>
                </a:solidFill>
              </a:rPr>
              <a:t>חו"ל</a:t>
            </a:r>
            <a:r>
              <a:rPr lang="en-US" dirty="0">
                <a:solidFill>
                  <a:schemeClr val="tx1"/>
                </a:solidFill>
              </a:rPr>
              <a:t>,</a:t>
            </a:r>
            <a:r>
              <a:rPr lang="en-US" dirty="0" smtClean="0">
                <a:solidFill>
                  <a:schemeClr val="tx1"/>
                </a:solidFill>
              </a:rPr>
              <a:t> 60 days after the autumnal (fall) equinox – a </a:t>
            </a:r>
            <a:r>
              <a:rPr lang="en-US" i="1" dirty="0" smtClean="0">
                <a:solidFill>
                  <a:schemeClr val="tx1"/>
                </a:solidFill>
              </a:rPr>
              <a:t>solar</a:t>
            </a:r>
            <a:r>
              <a:rPr lang="en-US" dirty="0" smtClean="0">
                <a:solidFill>
                  <a:schemeClr val="tx1"/>
                </a:solidFill>
              </a:rPr>
              <a:t> date.</a:t>
            </a:r>
          </a:p>
          <a:p>
            <a:pPr>
              <a:spcBef>
                <a:spcPts val="600"/>
              </a:spcBef>
            </a:pPr>
            <a:r>
              <a:rPr lang="en-US" dirty="0" smtClean="0">
                <a:solidFill>
                  <a:schemeClr val="tx1"/>
                </a:solidFill>
              </a:rPr>
              <a:t>The calculation [“</a:t>
            </a:r>
            <a:r>
              <a:rPr lang="he-IL" dirty="0" smtClean="0">
                <a:solidFill>
                  <a:schemeClr val="tx1"/>
                </a:solidFill>
              </a:rPr>
              <a:t>תקופת שמואל</a:t>
            </a:r>
            <a:r>
              <a:rPr lang="en-US" dirty="0" smtClean="0">
                <a:solidFill>
                  <a:schemeClr val="tx1"/>
                </a:solidFill>
              </a:rPr>
              <a:t>”] corresponds to the Julian</a:t>
            </a:r>
            <a:r>
              <a:rPr lang="en-US" i="1" dirty="0" smtClean="0">
                <a:solidFill>
                  <a:schemeClr val="tx1"/>
                </a:solidFill>
              </a:rPr>
              <a:t> </a:t>
            </a:r>
            <a:r>
              <a:rPr lang="en-US" dirty="0" smtClean="0">
                <a:solidFill>
                  <a:schemeClr val="tx1"/>
                </a:solidFill>
              </a:rPr>
              <a:t>calendar, where a year is exactly 365.25 days – a civil leap year (on Feb. 29) every four years.</a:t>
            </a:r>
          </a:p>
          <a:p>
            <a:pPr>
              <a:spcBef>
                <a:spcPts val="600"/>
              </a:spcBef>
            </a:pPr>
            <a:r>
              <a:rPr lang="en-US" dirty="0" smtClean="0">
                <a:solidFill>
                  <a:schemeClr val="tx1"/>
                </a:solidFill>
              </a:rPr>
              <a:t>That was replaced in 1582 by today’s </a:t>
            </a:r>
            <a:r>
              <a:rPr lang="en-US" i="1" dirty="0" smtClean="0">
                <a:solidFill>
                  <a:schemeClr val="tx1"/>
                </a:solidFill>
              </a:rPr>
              <a:t>Gregorian</a:t>
            </a:r>
            <a:r>
              <a:rPr lang="en-US" dirty="0" smtClean="0">
                <a:solidFill>
                  <a:schemeClr val="tx1"/>
                </a:solidFill>
              </a:rPr>
              <a:t> calendar, which has a more complex rule for leap years. They also did a one-time 11-day adjustment to get back in synch with the sun.</a:t>
            </a:r>
          </a:p>
          <a:p>
            <a:pPr>
              <a:spcBef>
                <a:spcPts val="600"/>
              </a:spcBef>
            </a:pPr>
            <a:r>
              <a:rPr lang="en-US" dirty="0" smtClean="0">
                <a:solidFill>
                  <a:schemeClr val="tx1"/>
                </a:solidFill>
              </a:rPr>
              <a:t>You currently end up with Dec. 4</a:t>
            </a:r>
            <a:r>
              <a:rPr lang="en-US" baseline="30000" dirty="0" smtClean="0">
                <a:solidFill>
                  <a:schemeClr val="tx1"/>
                </a:solidFill>
              </a:rPr>
              <a:t>th</a:t>
            </a:r>
            <a:r>
              <a:rPr lang="en-US" dirty="0" smtClean="0">
                <a:solidFill>
                  <a:schemeClr val="tx1"/>
                </a:solidFill>
              </a:rPr>
              <a:t> (or 5</a:t>
            </a:r>
            <a:r>
              <a:rPr lang="en-US" baseline="30000" dirty="0" smtClean="0">
                <a:solidFill>
                  <a:schemeClr val="tx1"/>
                </a:solidFill>
              </a:rPr>
              <a:t>th</a:t>
            </a:r>
            <a:r>
              <a:rPr lang="en-US" dirty="0" smtClean="0">
                <a:solidFill>
                  <a:schemeClr val="tx1"/>
                </a:solidFill>
              </a:rPr>
              <a:t> in a civil leap year).</a:t>
            </a:r>
          </a:p>
          <a:p>
            <a:pPr>
              <a:spcBef>
                <a:spcPts val="600"/>
              </a:spcBef>
            </a:pPr>
            <a:r>
              <a:rPr lang="en-US" dirty="0" smtClean="0">
                <a:solidFill>
                  <a:schemeClr val="tx1"/>
                </a:solidFill>
              </a:rPr>
              <a:t>Once that date is calculated, you can find all other corresponding civil dates. For example, Dec. 4 is the 338</a:t>
            </a:r>
            <a:r>
              <a:rPr lang="en-US" baseline="30000" dirty="0" smtClean="0">
                <a:solidFill>
                  <a:schemeClr val="tx1"/>
                </a:solidFill>
              </a:rPr>
              <a:t>th</a:t>
            </a:r>
            <a:r>
              <a:rPr lang="en-US" dirty="0" smtClean="0">
                <a:solidFill>
                  <a:schemeClr val="tx1"/>
                </a:solidFill>
              </a:rPr>
              <a:t> day of the solar year, 337 days from Jan. 1.</a:t>
            </a:r>
          </a:p>
          <a:p>
            <a:pPr>
              <a:spcBef>
                <a:spcPts val="600"/>
              </a:spcBef>
            </a:pPr>
            <a:endParaRPr lang="en-US" dirty="0">
              <a:solidFill>
                <a:schemeClr val="tx1"/>
              </a:solidFill>
            </a:endParaRPr>
          </a:p>
        </p:txBody>
      </p:sp>
    </p:spTree>
    <p:extLst>
      <p:ext uri="{BB962C8B-B14F-4D97-AF65-F5344CB8AC3E}">
        <p14:creationId xmlns:p14="http://schemas.microsoft.com/office/powerpoint/2010/main" val="165645842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37885506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1) Decide 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a:t>
            </a:r>
          </a:p>
          <a:p>
            <a:pPr>
              <a:spcBef>
                <a:spcPts val="600"/>
              </a:spcBef>
            </a:pPr>
            <a:r>
              <a:rPr lang="en-US" dirty="0" smtClean="0">
                <a:solidFill>
                  <a:schemeClr val="tx1"/>
                </a:solidFill>
              </a:rPr>
              <a:t>The number of the year we are calculating will tell 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2) Find the </a:t>
            </a:r>
            <a:r>
              <a:rPr lang="en-US" b="1" dirty="0" err="1" smtClean="0">
                <a:solidFill>
                  <a:schemeClr val="tx1"/>
                </a:solidFill>
              </a:rPr>
              <a:t>molad</a:t>
            </a:r>
            <a:r>
              <a:rPr lang="en-US" b="1" dirty="0" smtClean="0">
                <a:solidFill>
                  <a:schemeClr val="tx1"/>
                </a:solidFill>
              </a:rPr>
              <a:t> for this </a:t>
            </a:r>
            <a:r>
              <a:rPr lang="en-US" b="1" dirty="0" err="1" smtClean="0">
                <a:solidFill>
                  <a:schemeClr val="tx1"/>
                </a:solidFill>
              </a:rPr>
              <a:t>Tishrei</a:t>
            </a:r>
            <a:endParaRPr lang="en-US" b="1" dirty="0" smtClean="0">
              <a:solidFill>
                <a:schemeClr val="tx1"/>
              </a:solidFill>
            </a:endParaRPr>
          </a:p>
          <a:p>
            <a:pPr>
              <a:spcBef>
                <a:spcPts val="600"/>
              </a:spcBef>
            </a:pPr>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nearly to the second.</a:t>
            </a:r>
          </a:p>
          <a:p>
            <a:r>
              <a:rPr lang="en-US" dirty="0" smtClean="0">
                <a:solidFill>
                  <a:schemeClr val="tx1"/>
                </a:solidFill>
              </a:rPr>
              <a:t>By knowing the number of years since Creation, knowing the starting point, and knowing the length of a month, we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8545</TotalTime>
  <Words>5778</Words>
  <Application>Microsoft Office PowerPoint</Application>
  <PresentationFormat>On-screen Show (16:9)</PresentationFormat>
  <Paragraphs>467</Paragraphs>
  <Slides>74</Slides>
  <Notes>25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74</vt:i4>
      </vt:variant>
    </vt:vector>
  </HeadingPairs>
  <TitlesOfParts>
    <vt:vector size="77" baseType="lpstr">
      <vt:lpstr>Arial</vt:lpstr>
      <vt:lpstr>Courier New</vt:lpstr>
      <vt:lpstr>Simple Light</vt:lpstr>
      <vt:lpstr>This year’s calendar</vt:lpstr>
      <vt:lpstr>Contents</vt:lpstr>
      <vt:lpstr>Introduction</vt:lpstr>
      <vt:lpstr>Introduction</vt:lpstr>
      <vt:lpstr>Introduction</vt:lpstr>
      <vt:lpstr>References</vt:lpstr>
      <vt:lpstr>Overview</vt:lpstr>
      <vt:lpstr>Overview, cont.</vt:lpstr>
      <vt:lpstr>Overview, cont.</vt:lpstr>
      <vt:lpstr>Overview, cont.</vt:lpstr>
      <vt:lpstr>Overview, cont.</vt:lpstr>
      <vt:lpstr>Overview, cont.</vt:lpstr>
      <vt:lpstr>Overview, cont.</vt:lpstr>
      <vt:lpstr>Overview, cont.</vt:lpstr>
      <vt:lpstr>Contents</vt:lpstr>
      <vt:lpstr>B) Days and months</vt:lpstr>
      <vt:lpstr>1) Introduction – how to calculate</vt:lpstr>
      <vt:lpstr>How to calculate - example</vt:lpstr>
      <vt:lpstr>How to calculate - standard shifts</vt:lpstr>
      <vt:lpstr>How to calculate - standard shifts, cont.</vt:lpstr>
      <vt:lpstr>Calculator</vt:lpstr>
      <vt:lpstr>B) Days and months</vt:lpstr>
      <vt:lpstr>2) Peshuta or m’uberes?</vt:lpstr>
      <vt:lpstr>B) Days and months</vt:lpstr>
      <vt:lpstr>3) Find the molad for this year’s Tishrei</vt:lpstr>
      <vt:lpstr>3) Find the molad for this year’s Tishrei, cont.</vt:lpstr>
      <vt:lpstr>3) Find the molad for this year’s Tishrei, cont.</vt:lpstr>
      <vt:lpstr>3) Repeat: Find the molad for next year’s Tishrei</vt:lpstr>
      <vt:lpstr>B) Days and months</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4c) The four dechiyos – ג"ט ר"ד</vt:lpstr>
      <vt:lpstr>4d) The four dechiyos - בט"ו תקפ"ט</vt:lpstr>
      <vt:lpstr>4) The four dechiyos, cont.</vt:lpstr>
      <vt:lpstr>B) Days and months</vt:lpstr>
      <vt:lpstr>5) Establish the months</vt:lpstr>
      <vt:lpstr>5) Establish the months, cont.</vt:lpstr>
      <vt:lpstr>5) Establish the months, cont.</vt:lpstr>
      <vt:lpstr>5) Establish the months, cont.</vt:lpstr>
      <vt:lpstr>Contents</vt:lpstr>
      <vt:lpstr>C) Yomim Tovim and Sidros</vt:lpstr>
      <vt:lpstr>Pick a calendar</vt:lpstr>
      <vt:lpstr>Pick a calendar – the Keviyus page</vt:lpstr>
      <vt:lpstr>C) Yomim Tovim and Sidros</vt:lpstr>
      <vt:lpstr>Pick a calendar, cont. – find the calendar for the year</vt:lpstr>
      <vt:lpstr>Pick a calendar, cont.</vt:lpstr>
      <vt:lpstr>Pick a calendar, cont. – ארבעה שערים</vt:lpstr>
      <vt:lpstr>PowerPoint Presentation</vt:lpstr>
      <vt:lpstr>C) Yomim Tovim and Sidros</vt:lpstr>
      <vt:lpstr>Yomim Tovim</vt:lpstr>
      <vt:lpstr>C) Yomim Tovim and Sidros</vt:lpstr>
      <vt:lpstr>Sidros - introduction</vt:lpstr>
      <vt:lpstr>3a) Yomim Tovim</vt:lpstr>
      <vt:lpstr>3b) Counting parshiyos </vt:lpstr>
      <vt:lpstr>3b) Counting parshiyos, cont. </vt:lpstr>
      <vt:lpstr>3c) Eretz Yisroel and chutzah la’aretz</vt:lpstr>
      <vt:lpstr>Sidros, cont.</vt:lpstr>
      <vt:lpstr>C) Yomim Tovim and Sidros</vt:lpstr>
      <vt:lpstr>Sidros – Arranging the sidros</vt:lpstr>
      <vt:lpstr>1) Arranging the sidros – beginning the year</vt:lpstr>
      <vt:lpstr>2) Arranging the sidros – Pesach</vt:lpstr>
      <vt:lpstr>3) Arranging the sidros – Shavuos</vt:lpstr>
      <vt:lpstr>4) Arranging the sidros – Tisha B’Av</vt:lpstr>
      <vt:lpstr>5) Arranging the sidros – Nitzavim-Vayeilech</vt:lpstr>
      <vt:lpstr>6) Eretz Yisroel and chutzah la’aretz</vt:lpstr>
      <vt:lpstr>Contents</vt:lpstr>
      <vt:lpstr>The civil calendar</vt:lpstr>
      <vt:lpstr>The civil calendar, cont.</vt:lpstr>
      <vt:lpstr>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1066</cp:revision>
  <dcterms:modified xsi:type="dcterms:W3CDTF">2019-01-06T15:37:39Z</dcterms:modified>
</cp:coreProperties>
</file>